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1" r:id="rId4"/>
    <p:sldId id="259" r:id="rId5"/>
    <p:sldId id="272" r:id="rId6"/>
    <p:sldId id="279" r:id="rId7"/>
    <p:sldId id="277" r:id="rId8"/>
    <p:sldId id="274" r:id="rId9"/>
    <p:sldId id="275" r:id="rId10"/>
    <p:sldId id="276" r:id="rId11"/>
    <p:sldId id="278" r:id="rId12"/>
    <p:sldId id="260" r:id="rId13"/>
    <p:sldId id="273" r:id="rId14"/>
    <p:sldId id="263" r:id="rId15"/>
    <p:sldId id="262" r:id="rId16"/>
    <p:sldId id="264" r:id="rId17"/>
    <p:sldId id="265" r:id="rId18"/>
    <p:sldId id="266" r:id="rId19"/>
    <p:sldId id="267" r:id="rId20"/>
    <p:sldId id="268" r:id="rId21"/>
    <p:sldId id="269" r:id="rId22"/>
    <p:sldId id="270" r:id="rId23"/>
  </p:sldIdLst>
  <p:sldSz cx="18288000" cy="10287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HK Grotesk Bold" panose="020B0600000101010101" charset="0"/>
      <p:regular r:id="rId29"/>
    </p:embeddedFont>
    <p:embeddedFont>
      <p:font typeface="HK Grotesk Medium" panose="020B0600000101010101" charset="0"/>
      <p:regular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64" autoAdjust="0"/>
    <p:restoredTop sz="69730" autoAdjust="0"/>
  </p:normalViewPr>
  <p:slideViewPr>
    <p:cSldViewPr>
      <p:cViewPr varScale="1">
        <p:scale>
          <a:sx n="49" d="100"/>
          <a:sy n="49" d="100"/>
        </p:scale>
        <p:origin x="117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4B9D11-D50B-4B46-9117-D0B53D8326B9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EADB6-8BFD-4C2B-9AA5-995100ED7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520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저는 동남아 보험시장의 현황과 시사점에 대해 발표하겠습니다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7841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00" dirty="0"/>
              <a:t>다음은 동남아 국가의 보험 </a:t>
            </a:r>
            <a:r>
              <a:rPr lang="ko-KR" altLang="en-US" sz="1000" dirty="0" err="1"/>
              <a:t>침투율입니다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원보험사 입장에서는 보험 침투율이 낮은 국가가 성장 가능성이 높은 시장으로 여겨질 수 있습니다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반면</a:t>
            </a:r>
            <a:r>
              <a:rPr lang="en-US" altLang="ko-KR" sz="1000" dirty="0"/>
              <a:t>, </a:t>
            </a:r>
            <a:r>
              <a:rPr lang="ko-KR" altLang="en-US" sz="1000" dirty="0"/>
              <a:t>재보험사 입장에서는 이미 보험이 일정 수준 이상 보급된 국가가 더 유망한 시장으로 여겨질 것입니다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싱가포르</a:t>
            </a:r>
            <a:r>
              <a:rPr lang="en-US" altLang="ko-KR" sz="1000" dirty="0"/>
              <a:t>, </a:t>
            </a:r>
            <a:r>
              <a:rPr lang="ko-KR" altLang="en-US" sz="1000" dirty="0"/>
              <a:t>브루나이</a:t>
            </a:r>
            <a:r>
              <a:rPr lang="en-US" altLang="ko-KR" sz="1000" dirty="0"/>
              <a:t>, </a:t>
            </a:r>
            <a:r>
              <a:rPr lang="ko-KR" altLang="en-US" sz="1000" dirty="0"/>
              <a:t>태국</a:t>
            </a:r>
            <a:r>
              <a:rPr lang="en-US" altLang="ko-KR" sz="1000" dirty="0"/>
              <a:t>, </a:t>
            </a:r>
            <a:r>
              <a:rPr lang="ko-KR" altLang="en-US" sz="1000" dirty="0"/>
              <a:t>말레이시아 순으로 보험 침투율이 높았고</a:t>
            </a:r>
            <a:r>
              <a:rPr lang="en-US" altLang="ko-KR" sz="1000" dirty="0"/>
              <a:t>, </a:t>
            </a:r>
            <a:r>
              <a:rPr lang="ko-KR" altLang="en-US" sz="1000" dirty="0"/>
              <a:t>싱가포르는 대한민국 보다 생명보험의 침투율이 높았습니다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en-US" altLang="ko-KR" sz="1000" dirty="0"/>
              <a:t>https://www.swissre.com/institute/research/sigma-research/sigma-2023-03.html</a:t>
            </a:r>
          </a:p>
          <a:p>
            <a:r>
              <a:rPr lang="en-US" altLang="ko-KR" sz="1000" dirty="0"/>
              <a:t>(</a:t>
            </a:r>
            <a:r>
              <a:rPr lang="ko-KR" altLang="en-US" sz="1000" dirty="0"/>
              <a:t>브루나이 보험료</a:t>
            </a:r>
            <a:r>
              <a:rPr lang="en-US" altLang="ko-KR" sz="1000" dirty="0"/>
              <a:t>) https://www.statista.com/outlook/fmo/insurances/brunei-darussalam</a:t>
            </a:r>
          </a:p>
          <a:p>
            <a:endParaRPr lang="en-US" altLang="ko-KR" sz="1000" dirty="0"/>
          </a:p>
          <a:p>
            <a:r>
              <a:rPr lang="ko-KR" altLang="en-US" sz="1000" dirty="0"/>
              <a:t>전체 보험료</a:t>
            </a:r>
            <a:r>
              <a:rPr lang="en-US" altLang="ko-KR" sz="1000" dirty="0"/>
              <a:t>(2024) US$1.49bn</a:t>
            </a:r>
          </a:p>
          <a:p>
            <a:r>
              <a:rPr lang="ko-KR" altLang="en-US" sz="1000" dirty="0"/>
              <a:t>생명보험 보험료</a:t>
            </a:r>
            <a:r>
              <a:rPr lang="en-US" altLang="ko-KR" sz="1000" dirty="0"/>
              <a:t>(2024) US$0.72bn</a:t>
            </a:r>
          </a:p>
          <a:p>
            <a:r>
              <a:rPr lang="ko-KR" altLang="en-US" sz="1000" dirty="0"/>
              <a:t>총 </a:t>
            </a:r>
            <a:r>
              <a:rPr lang="en-US" altLang="ko-KR" sz="1000" dirty="0"/>
              <a:t>GDP (2022) $16.68bn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560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/>
              <a:t>주요 보험사</a:t>
            </a:r>
            <a:r>
              <a:rPr lang="en-US" altLang="ko-KR" sz="1000" dirty="0"/>
              <a:t>, </a:t>
            </a:r>
            <a:r>
              <a:rPr lang="ko-KR" altLang="en-US" sz="1000" dirty="0"/>
              <a:t>재보험사</a:t>
            </a:r>
            <a:r>
              <a:rPr lang="en-US" altLang="ko-KR" sz="1000" dirty="0"/>
              <a:t> / </a:t>
            </a:r>
            <a:r>
              <a:rPr lang="ko-KR" altLang="en-US" sz="1000" dirty="0"/>
              <a:t>신용등급 비교</a:t>
            </a:r>
            <a:endParaRPr lang="en-US" altLang="ko-KR" sz="1000" dirty="0"/>
          </a:p>
          <a:p>
            <a:r>
              <a:rPr lang="ko-KR" altLang="en-US" sz="1000" dirty="0"/>
              <a:t>주로 어떤 보험에 가입했는지 확인</a:t>
            </a:r>
            <a:r>
              <a:rPr lang="en-US" altLang="ko-KR" sz="1000" dirty="0"/>
              <a:t>.</a:t>
            </a:r>
            <a:endParaRPr lang="ko-KR" altLang="en-US" sz="1000" dirty="0"/>
          </a:p>
          <a:p>
            <a:endParaRPr lang="en-US" altLang="ko-KR" sz="1000" dirty="0"/>
          </a:p>
          <a:p>
            <a:r>
              <a:rPr lang="ko-KR" altLang="en-US" sz="1000" dirty="0"/>
              <a:t>베트남 생명보험시장</a:t>
            </a:r>
            <a:r>
              <a:rPr lang="en-US" altLang="ko-KR" sz="1000" dirty="0"/>
              <a:t>: https://bigin.kidi.or.kr:9443/data/UPLOAD/portal/nd00068/202402/c4c68e8b-7323-453b-a7e4-e15c7ef24ff2_research(202401).pdf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611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당 팀의 동남아시아 계약 및 현황에 대해 알아보고 넘어가겠습니다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당 팀은 총 </a:t>
            </a:r>
            <a:r>
              <a:rPr lang="en-US" altLang="ko-KR" dirty="0"/>
              <a:t>10</a:t>
            </a:r>
            <a:r>
              <a:rPr lang="ko-KR" altLang="en-US" dirty="0"/>
              <a:t>건의 계약을 인수했고</a:t>
            </a:r>
            <a:r>
              <a:rPr lang="en-US" altLang="ko-KR" dirty="0"/>
              <a:t>, </a:t>
            </a:r>
            <a:r>
              <a:rPr lang="ko-KR" altLang="en-US" dirty="0"/>
              <a:t>현재 유지하고 있는 계약은 싱가포르 특약 </a:t>
            </a:r>
            <a:r>
              <a:rPr lang="en-US" altLang="ko-KR" dirty="0"/>
              <a:t>2</a:t>
            </a:r>
            <a:r>
              <a:rPr lang="ko-KR" altLang="en-US" dirty="0"/>
              <a:t>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현재까지 인수했던 계약들은 수재보험료 기준으로 약 </a:t>
            </a:r>
            <a:r>
              <a:rPr lang="en-US" altLang="ko-KR" dirty="0"/>
              <a:t>6% </a:t>
            </a:r>
            <a:r>
              <a:rPr lang="ko-KR" altLang="en-US" dirty="0"/>
              <a:t>비중이었습니다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036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최근 인수 검토 현황입니다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총 </a:t>
            </a:r>
            <a:r>
              <a:rPr lang="en-US" altLang="ko-KR" dirty="0"/>
              <a:t>19</a:t>
            </a:r>
            <a:r>
              <a:rPr lang="ko-KR" altLang="en-US" dirty="0"/>
              <a:t>건의 특약을 검토했고</a:t>
            </a:r>
            <a:r>
              <a:rPr lang="en-US" altLang="ko-KR" dirty="0"/>
              <a:t>, </a:t>
            </a:r>
            <a:r>
              <a:rPr lang="ko-KR" altLang="en-US" dirty="0"/>
              <a:t>싱가포르 </a:t>
            </a:r>
            <a:r>
              <a:rPr lang="en-US" altLang="ko-KR" dirty="0"/>
              <a:t>3</a:t>
            </a:r>
            <a:r>
              <a:rPr lang="ko-KR" altLang="en-US" dirty="0"/>
              <a:t>개 특약을 갱신했습니다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인수 거절했던 사유로는 수익성 없음</a:t>
            </a:r>
            <a:r>
              <a:rPr lang="en-US" altLang="ko-KR" dirty="0"/>
              <a:t>. </a:t>
            </a:r>
            <a:r>
              <a:rPr lang="ko-KR" altLang="en-US" dirty="0"/>
              <a:t>장기보험</a:t>
            </a:r>
            <a:r>
              <a:rPr lang="en-US" altLang="ko-KR" dirty="0"/>
              <a:t> </a:t>
            </a:r>
            <a:r>
              <a:rPr lang="ko-KR" altLang="en-US" dirty="0"/>
              <a:t>인수 지양</a:t>
            </a:r>
            <a:r>
              <a:rPr lang="en-US" altLang="ko-KR" dirty="0"/>
              <a:t>. </a:t>
            </a:r>
            <a:r>
              <a:rPr lang="ko-KR" altLang="en-US" dirty="0"/>
              <a:t>고령자 계약 등이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동남아시아 분석 도서</a:t>
            </a:r>
            <a:endParaRPr lang="en-US" altLang="ko-KR" dirty="0"/>
          </a:p>
          <a:p>
            <a:r>
              <a:rPr lang="en-US" altLang="ko-KR" dirty="0"/>
              <a:t>https://www.giikorea.co.kr/report/cri1231835-research-report-on-southeast-asia-insurance.html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913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자료는 수재 시 참고용 자료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브루나이 국가 인구수가 적으므로 대수의 법칙 성립 필수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5316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958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동남아시아의 국가 구성 </a:t>
            </a:r>
            <a:endParaRPr lang="en-US" altLang="ko-KR" dirty="0"/>
          </a:p>
          <a:p>
            <a:r>
              <a:rPr lang="ko-KR" altLang="en-US" dirty="0"/>
              <a:t>동남아 보험 시장 분석 및 전망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당 팀의 동남아 계약현황 및 실적</a:t>
            </a:r>
            <a:r>
              <a:rPr lang="en-US" altLang="ko-KR" dirty="0"/>
              <a:t> </a:t>
            </a:r>
            <a:r>
              <a:rPr lang="ko-KR" altLang="en-US" dirty="0"/>
              <a:t>순으로 발표하겠습니다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085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본 주제를 선정하게 된 이유를 말씀 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발표 준비를 하기에 앞서 동남아 시장을 생각해봤을 때 저는 다음 </a:t>
            </a:r>
            <a:r>
              <a:rPr lang="en-US" altLang="ko-KR" dirty="0"/>
              <a:t>3</a:t>
            </a:r>
            <a:r>
              <a:rPr lang="ko-KR" altLang="en-US" dirty="0"/>
              <a:t>가지가 떠올랐습니다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경제 성장률</a:t>
            </a:r>
            <a:r>
              <a:rPr lang="en-US" altLang="ko-KR" dirty="0"/>
              <a:t>, </a:t>
            </a:r>
            <a:r>
              <a:rPr lang="ko-KR" altLang="en-US" dirty="0"/>
              <a:t>중산층이 증가하고 있는 </a:t>
            </a:r>
            <a:r>
              <a:rPr lang="ko-KR" altLang="en-US" b="1" dirty="0"/>
              <a:t>동남아 시장의 잠재력</a:t>
            </a:r>
            <a:endParaRPr lang="en-US" altLang="ko-KR" b="1" dirty="0"/>
          </a:p>
          <a:p>
            <a:r>
              <a:rPr lang="ko-KR" altLang="en-US" dirty="0"/>
              <a:t>지리적으로 근접하고</a:t>
            </a:r>
            <a:r>
              <a:rPr lang="en-US" altLang="ko-KR" dirty="0"/>
              <a:t>, </a:t>
            </a:r>
            <a:r>
              <a:rPr lang="ko-KR" altLang="en-US" dirty="0"/>
              <a:t>동일 인종에서 기인하는 </a:t>
            </a:r>
            <a:r>
              <a:rPr lang="ko-KR" altLang="en-US" b="1" dirty="0"/>
              <a:t>다방면에서의 우수한 접근성</a:t>
            </a:r>
            <a:endParaRPr lang="en-US" altLang="ko-KR" b="1" dirty="0"/>
          </a:p>
          <a:p>
            <a:r>
              <a:rPr lang="ko-KR" altLang="en-US" dirty="0"/>
              <a:t>마지막으로 다양한 보험상품 수요가 증가하고</a:t>
            </a:r>
            <a:r>
              <a:rPr lang="en-US" altLang="ko-KR" dirty="0"/>
              <a:t>, </a:t>
            </a:r>
            <a:r>
              <a:rPr lang="ko-KR" altLang="en-US" dirty="0"/>
              <a:t>아직 젊은 인구 비중이 높은 시장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이런 부분이 사실이라면 기회의 시장이지 않을까</a:t>
            </a:r>
            <a:r>
              <a:rPr lang="en-US" altLang="ko-KR" dirty="0"/>
              <a:t>?</a:t>
            </a:r>
            <a:r>
              <a:rPr lang="ko-KR" altLang="en-US" dirty="0"/>
              <a:t>라고</a:t>
            </a:r>
            <a:r>
              <a:rPr lang="en-US" altLang="ko-KR" dirty="0"/>
              <a:t> </a:t>
            </a:r>
            <a:r>
              <a:rPr lang="ko-KR" altLang="en-US" dirty="0"/>
              <a:t>생각했고</a:t>
            </a:r>
            <a:r>
              <a:rPr lang="en-US" altLang="ko-KR" dirty="0"/>
              <a:t>,</a:t>
            </a:r>
            <a:r>
              <a:rPr lang="ko-KR" altLang="en-US" dirty="0"/>
              <a:t> 생각처럼 유망한 지역인지 알아보고 싶어 발표를 준비하게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956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동남아시아 국가 구성부터 알아보겠습니다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동남아시아는 총 </a:t>
            </a:r>
            <a:r>
              <a:rPr lang="en-US" altLang="ko-KR" dirty="0"/>
              <a:t>11</a:t>
            </a:r>
            <a:r>
              <a:rPr lang="ko-KR" altLang="en-US" dirty="0"/>
              <a:t>개 국가로 이루어져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주요 국가를 기준으로 아세안</a:t>
            </a:r>
            <a:r>
              <a:rPr lang="en-US" altLang="ko-KR" dirty="0"/>
              <a:t>5</a:t>
            </a:r>
            <a:r>
              <a:rPr lang="ko-KR" altLang="en-US" dirty="0"/>
              <a:t>와 아세안</a:t>
            </a:r>
            <a:r>
              <a:rPr lang="en-US" altLang="ko-KR" dirty="0"/>
              <a:t>10</a:t>
            </a:r>
            <a:r>
              <a:rPr lang="ko-KR" altLang="en-US" dirty="0"/>
              <a:t>으로 그룹화 되기도 하는데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아세안 </a:t>
            </a:r>
            <a:r>
              <a:rPr lang="en-US" altLang="ko-KR" dirty="0"/>
              <a:t>5</a:t>
            </a:r>
            <a:r>
              <a:rPr lang="ko-KR" altLang="en-US" dirty="0"/>
              <a:t>는 인도네시아</a:t>
            </a:r>
            <a:r>
              <a:rPr lang="en-US" altLang="ko-KR" dirty="0"/>
              <a:t>, </a:t>
            </a:r>
            <a:r>
              <a:rPr lang="ko-KR" altLang="en-US" dirty="0"/>
              <a:t>태국</a:t>
            </a:r>
            <a:r>
              <a:rPr lang="en-US" altLang="ko-KR" dirty="0"/>
              <a:t>, </a:t>
            </a:r>
            <a:r>
              <a:rPr lang="ko-KR" altLang="en-US" dirty="0"/>
              <a:t>말레이시아</a:t>
            </a:r>
            <a:r>
              <a:rPr lang="en-US" altLang="ko-KR" dirty="0"/>
              <a:t>, </a:t>
            </a:r>
            <a:r>
              <a:rPr lang="ko-KR" altLang="en-US" dirty="0"/>
              <a:t>베트남</a:t>
            </a:r>
            <a:r>
              <a:rPr lang="en-US" altLang="ko-KR" dirty="0"/>
              <a:t>, </a:t>
            </a:r>
            <a:r>
              <a:rPr lang="ko-KR" altLang="en-US" dirty="0"/>
              <a:t>필리핀으로 구성 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싱가포르는 타 동남아 국가에 비해 이미 성장 되어 있고</a:t>
            </a:r>
            <a:r>
              <a:rPr lang="en-US" altLang="ko-KR" sz="1200" dirty="0"/>
              <a:t>,</a:t>
            </a:r>
            <a:r>
              <a:rPr lang="ko-KR" altLang="en-US" sz="1200" dirty="0"/>
              <a:t>경제적</a:t>
            </a:r>
            <a:r>
              <a:rPr lang="en-US" altLang="ko-KR" sz="1200" dirty="0"/>
              <a:t> </a:t>
            </a:r>
            <a:r>
              <a:rPr lang="ko-KR" altLang="en-US" sz="1200" dirty="0"/>
              <a:t>특성과 발전 단계에서 아세안</a:t>
            </a:r>
            <a:r>
              <a:rPr lang="en-US" altLang="ko-KR" sz="1200" dirty="0"/>
              <a:t>5</a:t>
            </a:r>
            <a:r>
              <a:rPr lang="ko-KR" altLang="en-US" sz="1200" dirty="0"/>
              <a:t>와 차별화 되어 있기 때문에 소속되어 있지 않습니다</a:t>
            </a:r>
            <a:r>
              <a:rPr lang="en-US" altLang="ko-KR" sz="1200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한국에서는 평균 </a:t>
            </a:r>
            <a:r>
              <a:rPr lang="en-US" altLang="ko-KR" dirty="0"/>
              <a:t>5</a:t>
            </a:r>
            <a:r>
              <a:rPr lang="ko-KR" altLang="en-US" dirty="0"/>
              <a:t>시간</a:t>
            </a:r>
            <a:r>
              <a:rPr lang="en-US" altLang="ko-KR" dirty="0"/>
              <a:t>45</a:t>
            </a:r>
            <a:r>
              <a:rPr lang="ko-KR" altLang="en-US" dirty="0"/>
              <a:t>분 거리로 그리 멀지 않은 곳에 위치해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275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00" dirty="0"/>
              <a:t>이제 동남아 시장 분석 내용을 공유 드리려고 하며</a:t>
            </a:r>
            <a:r>
              <a:rPr lang="en-US" altLang="ko-KR" sz="1000" dirty="0"/>
              <a:t>, </a:t>
            </a:r>
            <a:r>
              <a:rPr lang="ko-KR" altLang="en-US" sz="1000" dirty="0"/>
              <a:t>이를 토대로 유망한 시장인지 파악해보려고 합니다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우선 동남아 국가의 경제 수준입니다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동남아 주요 국가의 인당 </a:t>
            </a:r>
            <a:r>
              <a:rPr lang="en-US" altLang="ko-KR" sz="1000" dirty="0"/>
              <a:t>GDP </a:t>
            </a:r>
            <a:r>
              <a:rPr lang="ko-KR" altLang="en-US" sz="1000" dirty="0"/>
              <a:t>순위이며</a:t>
            </a:r>
            <a:r>
              <a:rPr lang="en-US" altLang="ko-KR" sz="1000" dirty="0"/>
              <a:t>, </a:t>
            </a:r>
            <a:r>
              <a:rPr lang="ko-KR" altLang="en-US" sz="1000" dirty="0"/>
              <a:t>싱가포르가 </a:t>
            </a:r>
            <a:r>
              <a:rPr lang="en-US" altLang="ko-KR" sz="1000" dirty="0"/>
              <a:t>1</a:t>
            </a:r>
            <a:r>
              <a:rPr lang="ko-KR" altLang="en-US" sz="1000" dirty="0"/>
              <a:t>등</a:t>
            </a:r>
            <a:r>
              <a:rPr lang="en-US" altLang="ko-KR" sz="1000" dirty="0"/>
              <a:t>, </a:t>
            </a:r>
            <a:r>
              <a:rPr lang="ko-KR" altLang="en-US" sz="1000" dirty="0"/>
              <a:t>브루나이가 </a:t>
            </a:r>
            <a:r>
              <a:rPr lang="en-US" altLang="ko-KR" sz="1000" dirty="0"/>
              <a:t>2</a:t>
            </a:r>
            <a:r>
              <a:rPr lang="ko-KR" altLang="en-US" sz="1000" dirty="0"/>
              <a:t>등</a:t>
            </a:r>
            <a:r>
              <a:rPr lang="en-US" altLang="ko-KR" sz="1000" dirty="0"/>
              <a:t>, </a:t>
            </a:r>
            <a:r>
              <a:rPr lang="ko-KR" altLang="en-US" sz="1000" dirty="0"/>
              <a:t>말레이시아가 </a:t>
            </a:r>
            <a:r>
              <a:rPr lang="en-US" altLang="ko-KR" sz="1000" dirty="0"/>
              <a:t>3</a:t>
            </a:r>
            <a:r>
              <a:rPr lang="ko-KR" altLang="en-US" sz="1000" dirty="0"/>
              <a:t>등입니다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여기서 브루나이라는 생소한 국가가 나오는데</a:t>
            </a:r>
            <a:r>
              <a:rPr lang="en-US" altLang="ko-KR" sz="1000" dirty="0"/>
              <a:t>, </a:t>
            </a:r>
            <a:r>
              <a:rPr lang="ko-KR" altLang="en-US" sz="1000" dirty="0"/>
              <a:t>브루나이 국가에 대해 영상으로 가볍게 살펴보고 넘어가겠습니다</a:t>
            </a:r>
            <a:r>
              <a:rPr lang="en-US" altLang="ko-KR" sz="100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174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000" dirty="0"/>
              <a:t>~ 1</a:t>
            </a:r>
            <a:r>
              <a:rPr lang="ko-KR" altLang="en-US" sz="1000" dirty="0"/>
              <a:t>분</a:t>
            </a:r>
            <a:r>
              <a:rPr lang="en-US" altLang="ko-KR" sz="1000" dirty="0"/>
              <a:t>30</a:t>
            </a:r>
            <a:r>
              <a:rPr lang="ko-KR" altLang="en-US" sz="1000" dirty="0"/>
              <a:t>초까지 재생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/>
              <a:t>이번 발표를 준비하면서 브루나이 국가를 처음 알게 되었는데</a:t>
            </a:r>
            <a:r>
              <a:rPr lang="en-US" altLang="ko-KR" sz="1000" dirty="0"/>
              <a:t>, </a:t>
            </a:r>
            <a:r>
              <a:rPr lang="ko-KR" altLang="en-US" sz="1000" dirty="0"/>
              <a:t>석유로 유명한 부유국이라고 하며</a:t>
            </a:r>
            <a:r>
              <a:rPr lang="en-US" altLang="ko-KR" sz="1000" dirty="0"/>
              <a:t> </a:t>
            </a:r>
            <a:r>
              <a:rPr lang="ko-KR" altLang="en-US" sz="1000" dirty="0"/>
              <a:t>복지 혜택이 좋다고 합니다</a:t>
            </a:r>
            <a:r>
              <a:rPr lang="en-US" altLang="ko-KR" sz="100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11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00" dirty="0"/>
              <a:t>다음은 동남아 국가의 인구 정보입니다</a:t>
            </a:r>
            <a:r>
              <a:rPr lang="en-US" altLang="ko-KR" sz="1000" dirty="0"/>
              <a:t>. </a:t>
            </a:r>
            <a:r>
              <a:rPr lang="ko-KR" altLang="en-US" sz="1000" dirty="0"/>
              <a:t>표에 정보가 많으니 천천히 보고 넘어가겠습니다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고령화가 진행되지 않고 유소년 인구 비중이 높은 곳은</a:t>
            </a:r>
            <a:r>
              <a:rPr lang="en-US" altLang="ko-KR" sz="1000" dirty="0"/>
              <a:t>, </a:t>
            </a:r>
            <a:r>
              <a:rPr lang="ko-KR" altLang="en-US" sz="1000" b="1" dirty="0"/>
              <a:t>브루나이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말레이시아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베트남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인도네시아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필리핀</a:t>
            </a:r>
            <a:r>
              <a:rPr lang="ko-KR" altLang="en-US" sz="1000" dirty="0"/>
              <a:t>입니다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다만 해당 국가들의 기대 수명이 상대적으로 낮기 때문에</a:t>
            </a:r>
            <a:r>
              <a:rPr lang="en-US" altLang="ko-KR" sz="1000" dirty="0"/>
              <a:t>,</a:t>
            </a:r>
            <a:r>
              <a:rPr lang="ko-KR" altLang="en-US" sz="1000" dirty="0"/>
              <a:t> 재보험 수재 시 계약자 연령 분포를 주의 깊게 봐야 하겠습니다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교육수준</a:t>
            </a:r>
            <a:r>
              <a:rPr lang="en-US" altLang="ko-KR" sz="1000" dirty="0"/>
              <a:t>, </a:t>
            </a:r>
            <a:r>
              <a:rPr lang="ko-KR" altLang="en-US" sz="1000" dirty="0"/>
              <a:t>국민소득</a:t>
            </a:r>
            <a:r>
              <a:rPr lang="en-US" altLang="ko-KR" sz="1000" dirty="0"/>
              <a:t>, </a:t>
            </a:r>
            <a:r>
              <a:rPr lang="ko-KR" altLang="en-US" sz="1000" dirty="0"/>
              <a:t>평균 수명 등을 기반으로 한 인간 개발지수도 참고할만한 지표로 보입니다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마지막으로 살펴본 지표는 인터넷 사용률입니다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보험사의 데이터 처리 능력은 사별로 상이 하겠지만</a:t>
            </a:r>
            <a:r>
              <a:rPr lang="en-US" altLang="ko-KR" sz="1000" dirty="0"/>
              <a:t>, </a:t>
            </a:r>
            <a:r>
              <a:rPr lang="ko-KR" altLang="en-US" sz="1000" dirty="0"/>
              <a:t>국가의 인터넷 사용률과 양의 상관관계가 있을 것으로 생각했습니다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싱가포르</a:t>
            </a:r>
            <a:r>
              <a:rPr lang="en-US" altLang="ko-KR" sz="1000" dirty="0"/>
              <a:t>, </a:t>
            </a:r>
            <a:r>
              <a:rPr lang="ko-KR" altLang="en-US" sz="1000" dirty="0"/>
              <a:t>브루나이</a:t>
            </a:r>
            <a:r>
              <a:rPr lang="en-US" altLang="ko-KR" sz="1000" dirty="0"/>
              <a:t>, </a:t>
            </a:r>
            <a:r>
              <a:rPr lang="ko-KR" altLang="en-US" sz="1000" dirty="0"/>
              <a:t>말레이시아가 사용률이 높았습니다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https://kosis.kr/visual/koreaInWorld/korInWorldCountryIndex.do?lang=ko</a:t>
            </a:r>
          </a:p>
          <a:p>
            <a:endParaRPr lang="en-US" altLang="ko-KR" sz="1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132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00" dirty="0"/>
              <a:t>다음은</a:t>
            </a:r>
            <a:r>
              <a:rPr lang="en-US" altLang="ko-KR" sz="1000" dirty="0"/>
              <a:t> </a:t>
            </a:r>
            <a:r>
              <a:rPr lang="ko-KR" altLang="en-US" sz="1000" dirty="0"/>
              <a:t>동남아 주요 국가의 부패 인식 지수 비교입니다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싱가포르</a:t>
            </a:r>
            <a:r>
              <a:rPr lang="en-US" altLang="ko-KR" sz="1000" dirty="0"/>
              <a:t>, </a:t>
            </a:r>
            <a:r>
              <a:rPr lang="ko-KR" altLang="en-US" sz="1000" dirty="0"/>
              <a:t>브루나이</a:t>
            </a:r>
            <a:r>
              <a:rPr lang="en-US" altLang="ko-KR" sz="1000" dirty="0"/>
              <a:t>, </a:t>
            </a:r>
            <a:r>
              <a:rPr lang="ko-KR" altLang="en-US" sz="1000" dirty="0"/>
              <a:t>말레이시아가 </a:t>
            </a:r>
            <a:r>
              <a:rPr lang="en-US" altLang="ko-KR" sz="1000" dirty="0"/>
              <a:t>100</a:t>
            </a:r>
            <a:r>
              <a:rPr lang="ko-KR" altLang="en-US" sz="1000" dirty="0"/>
              <a:t>점 만점에 </a:t>
            </a:r>
            <a:r>
              <a:rPr lang="en-US" altLang="ko-KR" sz="1000" dirty="0"/>
              <a:t>50</a:t>
            </a:r>
            <a:r>
              <a:rPr lang="ko-KR" altLang="en-US" sz="1000" dirty="0"/>
              <a:t>점 이상이었습니다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en-US" altLang="ko-KR" sz="1000" dirty="0"/>
              <a:t>https://www.transparency.org/en/cpi/2023/index/mys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703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00" dirty="0"/>
              <a:t>국가의 부패는 보수적인 관점에서 바라 보았을 때</a:t>
            </a:r>
            <a:r>
              <a:rPr lang="en-US" altLang="ko-KR" sz="1000" dirty="0"/>
              <a:t>, </a:t>
            </a:r>
            <a:r>
              <a:rPr lang="ko-KR" altLang="en-US" sz="1000" dirty="0"/>
              <a:t>재보험 거래에 다음과 같은 영향을 줄 수 있어 보입니다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특히 국가 의료체계의 부패는 보험사들의 재정적 부담을 증가시킬 수 있고</a:t>
            </a:r>
            <a:r>
              <a:rPr lang="en-US" altLang="ko-KR" sz="1000" dirty="0"/>
              <a:t>, </a:t>
            </a:r>
            <a:r>
              <a:rPr lang="ko-KR" altLang="en-US" sz="1000" dirty="0"/>
              <a:t>이는 재보험사에게도 영향을 미치게 될 것입니다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다음은 </a:t>
            </a:r>
            <a:r>
              <a:rPr lang="en-US" altLang="ko-KR" sz="1000" dirty="0"/>
              <a:t>’23</a:t>
            </a:r>
            <a:r>
              <a:rPr lang="ko-KR" altLang="en-US" sz="1000" dirty="0"/>
              <a:t>년도에 베트남 현지인이 언급한 내용인데요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환자가 많은 병원을 가고 케어를 잘 받고 싶으면 간호사와</a:t>
            </a:r>
            <a:r>
              <a:rPr lang="en-US" altLang="ko-KR" sz="1000" dirty="0"/>
              <a:t> </a:t>
            </a:r>
            <a:r>
              <a:rPr lang="ko-KR" altLang="en-US" sz="1000" dirty="0"/>
              <a:t>의사들에게 돈 부터 줘야 한다고 합니다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돈이 없으면 신경도 안 쓴다고 언급하고 있습니다</a:t>
            </a:r>
            <a:r>
              <a:rPr lang="en-US" altLang="ko-KR" sz="1000" dirty="0"/>
              <a:t>. </a:t>
            </a:r>
            <a:r>
              <a:rPr lang="ko-KR" altLang="en-US" sz="1000" dirty="0"/>
              <a:t>이렇듯 국가의 부패지수도 참고해야 할 지표 중 하나라고 생각합니다</a:t>
            </a:r>
            <a:r>
              <a:rPr lang="en-US" altLang="ko-KR" sz="100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384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f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f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f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md5rqna5ya0?feature=oembed" TargetMode="Externa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1000"/>
          </a:blip>
          <a:srcRect t="21390" b="21390"/>
          <a:stretch>
            <a:fillRect/>
          </a:stretch>
        </p:blipFill>
        <p:spPr>
          <a:xfrm>
            <a:off x="1802030" y="0"/>
            <a:ext cx="16485970" cy="75819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505200" y="2476500"/>
            <a:ext cx="11704537" cy="2816980"/>
            <a:chOff x="0" y="228600"/>
            <a:chExt cx="15606049" cy="3755974"/>
          </a:xfrm>
        </p:grpSpPr>
        <p:sp>
          <p:nvSpPr>
            <p:cNvPr id="5" name="TextBox 5"/>
            <p:cNvSpPr txBox="1"/>
            <p:nvPr/>
          </p:nvSpPr>
          <p:spPr>
            <a:xfrm>
              <a:off x="0" y="228600"/>
              <a:ext cx="15606049" cy="1645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algn="r" rtl="0" eaLnBrk="1" latinLnBrk="0" hangingPunct="1">
                <a:lnSpc>
                  <a:spcPts val="107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ko-KR" sz="6000" b="1" kern="1200" dirty="0">
                  <a:solidFill>
                    <a:srgbClr val="FFFFFF"/>
                  </a:solidFill>
                  <a:effectLst/>
                  <a:latin typeface="+mj-ea"/>
                  <a:ea typeface="+mj-ea"/>
                  <a:cs typeface="Pretendard"/>
                </a:rPr>
                <a:t>동남아 보험시장 현황 및 시사점</a:t>
              </a:r>
              <a:endParaRPr lang="ko-KR" altLang="ko-KR" sz="6000" dirty="0">
                <a:effectLst/>
                <a:latin typeface="+mj-ea"/>
                <a:ea typeface="+mj-ea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3553122" y="3353974"/>
              <a:ext cx="2052927" cy="63060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algn="l" rtl="0" eaLnBrk="1" latinLnBrk="0" hangingPunct="1">
                <a:lnSpc>
                  <a:spcPts val="39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ko-KR" sz="3000" b="1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박 상 대</a:t>
              </a:r>
              <a:endParaRPr lang="ko-KR" altLang="ko-KR" sz="3000" dirty="0">
                <a:effectLst/>
                <a:latin typeface="+mn-ea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 Bold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6E96456-0A9E-5F5D-AE0D-4E925AE80849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latin typeface="HK Grotesk Bold"/>
              </a:rPr>
              <a:t>10</a:t>
            </a:r>
          </a:p>
        </p:txBody>
      </p:sp>
      <p:pic>
        <p:nvPicPr>
          <p:cNvPr id="12" name="그림 11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0CEA5388-CDFA-CFEF-A426-030814E1F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491" y="1485900"/>
            <a:ext cx="7074809" cy="7086600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D57BC6D-1DB3-A4EC-95F2-7127627D9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958169"/>
              </p:ext>
            </p:extLst>
          </p:nvPr>
        </p:nvGraphicFramePr>
        <p:xfrm>
          <a:off x="972000" y="2387629"/>
          <a:ext cx="7200000" cy="543122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170029983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803531869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824248727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302834816"/>
                    </a:ext>
                  </a:extLst>
                </a:gridCol>
              </a:tblGrid>
              <a:tr h="509805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동남아 주요 국가 보험 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침투율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전체 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88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개 국가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8164706"/>
                  </a:ext>
                </a:extLst>
              </a:tr>
              <a:tr h="6939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순 위</a:t>
                      </a:r>
                      <a:endParaRPr lang="en-US" altLang="ko-KR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국가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보험침투율</a:t>
                      </a:r>
                      <a:endParaRPr lang="en-US" altLang="ko-KR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생명</a:t>
                      </a:r>
                      <a:r>
                        <a:rPr lang="en-US" altLang="ko-KR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)(%)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보험침투율</a:t>
                      </a:r>
                      <a:endParaRPr lang="en-US" altLang="ko-KR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전체</a:t>
                      </a:r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)(%)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8031879"/>
                  </a:ext>
                </a:extLst>
              </a:tr>
              <a:tr h="487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대한민국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5.4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11.1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2866169"/>
                  </a:ext>
                </a:extLst>
              </a:tr>
              <a:tr h="487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싱가포르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7.4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9.2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8602497"/>
                  </a:ext>
                </a:extLst>
              </a:tr>
              <a:tr h="487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13</a:t>
                      </a:r>
                      <a:r>
                        <a:rPr lang="ko-KR" altLang="en-US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브루나이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4.3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8.9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70336494"/>
                  </a:ext>
                </a:extLst>
              </a:tr>
              <a:tr h="466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24</a:t>
                      </a:r>
                      <a:r>
                        <a:rPr lang="ko-KR" altLang="en-US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태국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3.4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5.3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04400579"/>
                  </a:ext>
                </a:extLst>
              </a:tr>
              <a:tr h="466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27</a:t>
                      </a:r>
                      <a:r>
                        <a:rPr lang="ko-KR" altLang="en-US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말레이시아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3.7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5.0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43637860"/>
                  </a:ext>
                </a:extLst>
              </a:tr>
              <a:tr h="466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51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베트남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1.6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2.3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15342641"/>
                  </a:ext>
                </a:extLst>
              </a:tr>
              <a:tr h="466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64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필리핀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1.3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1.9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00455369"/>
                  </a:ext>
                </a:extLst>
              </a:tr>
              <a:tr h="466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71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인도네시아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0.9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1.4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202380"/>
                  </a:ext>
                </a:extLst>
              </a:tr>
              <a:tr h="425035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출처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: Swiss Re SIGMA research 2023)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336984"/>
                  </a:ext>
                </a:extLst>
              </a:tr>
            </a:tbl>
          </a:graphicData>
        </a:graphic>
      </p:graphicFrame>
      <p:sp>
        <p:nvSpPr>
          <p:cNvPr id="10" name="TextBox 3">
            <a:extLst>
              <a:ext uri="{FF2B5EF4-FFF2-40B4-BE49-F238E27FC236}">
                <a16:creationId xmlns:a16="http://schemas.microsoft.com/office/drawing/2014/main" id="{E737E5AD-0ED3-9DEC-3924-4891E1F22813}"/>
              </a:ext>
            </a:extLst>
          </p:cNvPr>
          <p:cNvSpPr txBox="1"/>
          <p:nvPr/>
        </p:nvSpPr>
        <p:spPr>
          <a:xfrm>
            <a:off x="457200" y="114300"/>
            <a:ext cx="6477000" cy="894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ko-KR" altLang="en-US" sz="4000" b="1" dirty="0">
                <a:solidFill>
                  <a:srgbClr val="FFFFFF"/>
                </a:solidFill>
                <a:latin typeface="HK Grotesk Bold"/>
              </a:rPr>
              <a:t>보험 시장 </a:t>
            </a:r>
            <a:r>
              <a:rPr lang="en-US" altLang="ko-KR" sz="3500" b="1" dirty="0">
                <a:solidFill>
                  <a:srgbClr val="FFFFFF"/>
                </a:solidFill>
                <a:latin typeface="HK Grotesk Bold"/>
              </a:rPr>
              <a:t>- </a:t>
            </a:r>
            <a:r>
              <a:rPr lang="ko-KR" altLang="en-US" sz="3500" b="1" dirty="0">
                <a:solidFill>
                  <a:srgbClr val="FFFFFF"/>
                </a:solidFill>
                <a:latin typeface="HK Grotesk Bold"/>
              </a:rPr>
              <a:t>보험 </a:t>
            </a:r>
            <a:r>
              <a:rPr lang="ko-KR" altLang="en-US" sz="3500" b="1" dirty="0" err="1">
                <a:solidFill>
                  <a:srgbClr val="FFFFFF"/>
                </a:solidFill>
                <a:latin typeface="HK Grotesk Bold"/>
              </a:rPr>
              <a:t>침투율</a:t>
            </a:r>
            <a:endParaRPr lang="en-US" sz="3500" b="1" dirty="0">
              <a:solidFill>
                <a:srgbClr val="FFFFFF"/>
              </a:solidFill>
              <a:latin typeface="HK Grotesk Bold"/>
            </a:endParaRPr>
          </a:p>
        </p:txBody>
      </p:sp>
    </p:spTree>
    <p:extLst>
      <p:ext uri="{BB962C8B-B14F-4D97-AF65-F5344CB8AC3E}">
        <p14:creationId xmlns:p14="http://schemas.microsoft.com/office/powerpoint/2010/main" val="1082404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6E96456-0A9E-5F5D-AE0D-4E925AE80849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HK Grotesk Bold"/>
              </a:rPr>
              <a:t>11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E737E5AD-0ED3-9DEC-3924-4891E1F22813}"/>
              </a:ext>
            </a:extLst>
          </p:cNvPr>
          <p:cNvSpPr txBox="1"/>
          <p:nvPr/>
        </p:nvSpPr>
        <p:spPr>
          <a:xfrm>
            <a:off x="457200" y="114300"/>
            <a:ext cx="6477000" cy="894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ko-KR" altLang="en-US" sz="4000" b="1" dirty="0">
                <a:solidFill>
                  <a:srgbClr val="FFFFFF"/>
                </a:solidFill>
                <a:latin typeface="HK Grotesk Bold"/>
              </a:rPr>
              <a:t>보험 시장 </a:t>
            </a:r>
            <a:r>
              <a:rPr lang="en-US" altLang="ko-KR" sz="3500" b="1" dirty="0">
                <a:solidFill>
                  <a:srgbClr val="FFFFFF"/>
                </a:solidFill>
                <a:latin typeface="HK Grotesk Bold"/>
              </a:rPr>
              <a:t>– </a:t>
            </a:r>
            <a:r>
              <a:rPr lang="ko-KR" altLang="en-US" sz="3500" b="1" dirty="0">
                <a:solidFill>
                  <a:srgbClr val="FFFFFF"/>
                </a:solidFill>
                <a:latin typeface="HK Grotesk Bold"/>
              </a:rPr>
              <a:t>보험사 현황</a:t>
            </a:r>
            <a:endParaRPr lang="en-US" sz="3500" b="1" dirty="0">
              <a:solidFill>
                <a:srgbClr val="FFFFFF"/>
              </a:solidFill>
              <a:latin typeface="HK Grotesk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0D86DD-61A2-4DA5-B76A-331578A42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2324100"/>
            <a:ext cx="7200000" cy="633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097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야외, 자연, 해안, 해안 및 해양 지형이(가) 표시된 사진&#10;&#10;자동 생성된 설명">
            <a:extLst>
              <a:ext uri="{FF2B5EF4-FFF2-40B4-BE49-F238E27FC236}">
                <a16:creationId xmlns:a16="http://schemas.microsoft.com/office/drawing/2014/main" id="{BE4A097C-E4B7-57D4-AA83-B8204C512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412130"/>
            <a:ext cx="9184550" cy="7874870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609600" y="600987"/>
            <a:ext cx="73914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ko-KR" altLang="en-US" sz="4000" b="1" dirty="0">
                <a:solidFill>
                  <a:schemeClr val="accent1">
                    <a:lumMod val="75000"/>
                  </a:schemeClr>
                </a:solidFill>
                <a:latin typeface="HK Grotesk Medium"/>
              </a:rPr>
              <a:t>해외생명보험팀</a:t>
            </a:r>
            <a:endParaRPr lang="en-US" altLang="ko-KR" sz="4000" b="1" dirty="0">
              <a:solidFill>
                <a:schemeClr val="accent1">
                  <a:lumMod val="75000"/>
                </a:schemeClr>
              </a:solidFill>
              <a:latin typeface="HK Grotesk Medium"/>
            </a:endParaRPr>
          </a:p>
          <a:p>
            <a:pPr>
              <a:spcBef>
                <a:spcPct val="0"/>
              </a:spcBef>
            </a:pPr>
            <a:r>
              <a:rPr lang="ko-KR" altLang="en-US" sz="5000" b="1" dirty="0">
                <a:solidFill>
                  <a:srgbClr val="171717"/>
                </a:solidFill>
                <a:latin typeface="HK Grotesk Medium"/>
              </a:rPr>
              <a:t>동남아시아 계약 및 현황</a:t>
            </a:r>
            <a:endParaRPr lang="en-US" sz="5000" b="1" dirty="0">
              <a:solidFill>
                <a:srgbClr val="171717"/>
              </a:solidFill>
              <a:latin typeface="HK Grotesk Medium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0DE5709-55F4-E964-DD3F-95B443896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886070"/>
              </p:ext>
            </p:extLst>
          </p:nvPr>
        </p:nvGraphicFramePr>
        <p:xfrm>
          <a:off x="9677400" y="3162300"/>
          <a:ext cx="8077200" cy="3528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27845">
                  <a:extLst>
                    <a:ext uri="{9D8B030D-6E8A-4147-A177-3AD203B41FA5}">
                      <a16:colId xmlns:a16="http://schemas.microsoft.com/office/drawing/2014/main" val="2674555936"/>
                    </a:ext>
                  </a:extLst>
                </a:gridCol>
                <a:gridCol w="2312819">
                  <a:extLst>
                    <a:ext uri="{9D8B030D-6E8A-4147-A177-3AD203B41FA5}">
                      <a16:colId xmlns:a16="http://schemas.microsoft.com/office/drawing/2014/main" val="2409574100"/>
                    </a:ext>
                  </a:extLst>
                </a:gridCol>
                <a:gridCol w="1084134">
                  <a:extLst>
                    <a:ext uri="{9D8B030D-6E8A-4147-A177-3AD203B41FA5}">
                      <a16:colId xmlns:a16="http://schemas.microsoft.com/office/drawing/2014/main" val="1584236035"/>
                    </a:ext>
                  </a:extLst>
                </a:gridCol>
                <a:gridCol w="1084134">
                  <a:extLst>
                    <a:ext uri="{9D8B030D-6E8A-4147-A177-3AD203B41FA5}">
                      <a16:colId xmlns:a16="http://schemas.microsoft.com/office/drawing/2014/main" val="3379995338"/>
                    </a:ext>
                  </a:extLst>
                </a:gridCol>
                <a:gridCol w="1084134">
                  <a:extLst>
                    <a:ext uri="{9D8B030D-6E8A-4147-A177-3AD203B41FA5}">
                      <a16:colId xmlns:a16="http://schemas.microsoft.com/office/drawing/2014/main" val="3802919279"/>
                    </a:ext>
                  </a:extLst>
                </a:gridCol>
                <a:gridCol w="1084134">
                  <a:extLst>
                    <a:ext uri="{9D8B030D-6E8A-4147-A177-3AD203B41FA5}">
                      <a16:colId xmlns:a16="http://schemas.microsoft.com/office/drawing/2014/main" val="1215897274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국가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보험료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순수지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건수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5179099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말레이시아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0.3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종료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963932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싱가포르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C00000"/>
                          </a:solidFill>
                        </a:rPr>
                        <a:t>유지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682369"/>
                  </a:ext>
                </a:extLst>
              </a:tr>
              <a:tr h="504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태국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MTL</a:t>
                      </a:r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단체특약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854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1" dirty="0">
                          <a:solidFill>
                            <a:srgbClr val="C00000"/>
                          </a:solidFill>
                        </a:rPr>
                        <a:t>△</a:t>
                      </a:r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51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종료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7155652"/>
                  </a:ext>
                </a:extLst>
              </a:tr>
              <a:tr h="504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Thai Re</a:t>
                      </a:r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단체특약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2,198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1" dirty="0">
                          <a:solidFill>
                            <a:srgbClr val="C00000"/>
                          </a:solidFill>
                        </a:rPr>
                        <a:t>△</a:t>
                      </a:r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274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종료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2567717"/>
                  </a:ext>
                </a:extLst>
              </a:tr>
              <a:tr h="504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이외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17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5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종료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205455"/>
                  </a:ext>
                </a:extLst>
              </a:tr>
              <a:tr h="504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총합계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3,081*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1" dirty="0">
                          <a:solidFill>
                            <a:srgbClr val="C00000"/>
                          </a:solidFill>
                        </a:rPr>
                        <a:t>△</a:t>
                      </a:r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311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6913223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E69B2682-7171-0C26-39BE-579F986C114A}"/>
              </a:ext>
            </a:extLst>
          </p:cNvPr>
          <p:cNvSpPr txBox="1"/>
          <p:nvPr/>
        </p:nvSpPr>
        <p:spPr>
          <a:xfrm>
            <a:off x="16225271" y="2711060"/>
            <a:ext cx="1529329" cy="39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ko-KR" altLang="en-US" sz="1600" dirty="0">
                <a:solidFill>
                  <a:srgbClr val="FFFFFF"/>
                </a:solidFill>
                <a:latin typeface="HK Grotesk Bold"/>
              </a:rPr>
              <a:t>단위</a:t>
            </a:r>
            <a:r>
              <a:rPr lang="en-US" altLang="ko-KR" sz="1600" dirty="0">
                <a:solidFill>
                  <a:srgbClr val="FFFFFF"/>
                </a:solidFill>
                <a:latin typeface="HK Grotesk Bold"/>
              </a:rPr>
              <a:t>: </a:t>
            </a:r>
            <a:r>
              <a:rPr lang="ko-KR" altLang="en-US" sz="1600" dirty="0">
                <a:solidFill>
                  <a:srgbClr val="FFFFFF"/>
                </a:solidFill>
                <a:latin typeface="HK Grotesk Bold"/>
              </a:rPr>
              <a:t>억원</a:t>
            </a:r>
            <a:r>
              <a:rPr lang="en-US" altLang="ko-KR" sz="1600" dirty="0">
                <a:solidFill>
                  <a:srgbClr val="FFFFFF"/>
                </a:solidFill>
                <a:latin typeface="HK Grotesk Bold"/>
              </a:rPr>
              <a:t>, </a:t>
            </a:r>
            <a:r>
              <a:rPr lang="ko-KR" altLang="en-US" sz="1600" dirty="0">
                <a:solidFill>
                  <a:srgbClr val="FFFFFF"/>
                </a:solidFill>
                <a:latin typeface="HK Grotesk Bold"/>
              </a:rPr>
              <a:t>건</a:t>
            </a:r>
            <a:endParaRPr lang="en-US" sz="1600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241E6B15-DE93-FE8E-333B-7A85A1447DFA}"/>
              </a:ext>
            </a:extLst>
          </p:cNvPr>
          <p:cNvSpPr txBox="1"/>
          <p:nvPr/>
        </p:nvSpPr>
        <p:spPr>
          <a:xfrm>
            <a:off x="9677400" y="2711060"/>
            <a:ext cx="6547871" cy="416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2500" b="1" dirty="0">
                <a:solidFill>
                  <a:srgbClr val="FFFFFF"/>
                </a:solidFill>
                <a:latin typeface="HK Grotesk Bold"/>
              </a:rPr>
              <a:t>동남아 계약 실적 현황</a:t>
            </a:r>
            <a:r>
              <a:rPr lang="en-US" altLang="ko-KR" sz="2500" b="1" dirty="0">
                <a:solidFill>
                  <a:srgbClr val="FFFFFF"/>
                </a:solidFill>
                <a:latin typeface="HK Grotesk Bold"/>
              </a:rPr>
              <a:t> (</a:t>
            </a:r>
            <a:r>
              <a:rPr lang="ko-KR" altLang="en-US" sz="2500" b="1" dirty="0">
                <a:solidFill>
                  <a:srgbClr val="FFFFFF"/>
                </a:solidFill>
                <a:latin typeface="HK Grotesk Bold"/>
              </a:rPr>
              <a:t>전기간</a:t>
            </a:r>
            <a:r>
              <a:rPr lang="en-US" altLang="ko-KR" sz="2500" b="1" dirty="0">
                <a:solidFill>
                  <a:srgbClr val="FFFFFF"/>
                </a:solidFill>
                <a:latin typeface="HK Grotesk Bold"/>
              </a:rPr>
              <a:t>)</a:t>
            </a:r>
            <a:r>
              <a:rPr lang="ko-KR" altLang="en-US" sz="2500" b="1" dirty="0">
                <a:solidFill>
                  <a:srgbClr val="FFFFFF"/>
                </a:solidFill>
                <a:latin typeface="HK Grotesk Bold"/>
              </a:rPr>
              <a:t> </a:t>
            </a:r>
            <a:endParaRPr lang="en-US" sz="2500" b="1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5AACD781-1A2E-8087-CCA9-C52C7531148D}"/>
              </a:ext>
            </a:extLst>
          </p:cNvPr>
          <p:cNvSpPr txBox="1"/>
          <p:nvPr/>
        </p:nvSpPr>
        <p:spPr>
          <a:xfrm>
            <a:off x="9677400" y="6679741"/>
            <a:ext cx="6547871" cy="373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altLang="ko-KR" sz="1600" b="1" dirty="0">
                <a:solidFill>
                  <a:srgbClr val="FFFFFF"/>
                </a:solidFill>
                <a:latin typeface="+mn-ea"/>
              </a:rPr>
              <a:t>* </a:t>
            </a:r>
            <a:r>
              <a:rPr lang="ko-KR" altLang="en-US" sz="1600" b="1" dirty="0">
                <a:solidFill>
                  <a:srgbClr val="FFFFFF"/>
                </a:solidFill>
                <a:latin typeface="+mn-ea"/>
              </a:rPr>
              <a:t>전 지역</a:t>
            </a:r>
            <a:r>
              <a:rPr lang="en-US" altLang="ko-KR" sz="1600" b="1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altLang="en-US" sz="1600" b="1" dirty="0">
                <a:solidFill>
                  <a:srgbClr val="FFFFFF"/>
                </a:solidFill>
                <a:latin typeface="+mn-ea"/>
              </a:rPr>
              <a:t>전 기간 수재보험료 중 약 </a:t>
            </a:r>
            <a:r>
              <a:rPr lang="en-US" altLang="ko-KR" sz="1600" b="1" dirty="0">
                <a:solidFill>
                  <a:srgbClr val="FFFFFF"/>
                </a:solidFill>
                <a:latin typeface="+mn-ea"/>
              </a:rPr>
              <a:t>6% </a:t>
            </a:r>
            <a:r>
              <a:rPr lang="ko-KR" altLang="en-US" sz="1600" b="1" dirty="0">
                <a:solidFill>
                  <a:srgbClr val="FFFFFF"/>
                </a:solidFill>
                <a:latin typeface="+mn-ea"/>
              </a:rPr>
              <a:t>비중</a:t>
            </a:r>
            <a:endParaRPr lang="en-US" sz="16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2987AC46-BF9D-3405-F5DA-FFB141BD0AEB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HK Grotesk Bold"/>
              </a:rPr>
              <a:t>04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야외, 자연, 해안, 해안 및 해양 지형이(가) 표시된 사진&#10;&#10;자동 생성된 설명">
            <a:extLst>
              <a:ext uri="{FF2B5EF4-FFF2-40B4-BE49-F238E27FC236}">
                <a16:creationId xmlns:a16="http://schemas.microsoft.com/office/drawing/2014/main" id="{BE4A097C-E4B7-57D4-AA83-B8204C512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412129"/>
            <a:ext cx="9184550" cy="7899835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9144000" y="24965"/>
            <a:ext cx="9144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609600" y="600987"/>
            <a:ext cx="73914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ko-KR" altLang="en-US" sz="4000" b="1" dirty="0">
                <a:solidFill>
                  <a:schemeClr val="accent1">
                    <a:lumMod val="75000"/>
                  </a:schemeClr>
                </a:solidFill>
                <a:latin typeface="HK Grotesk Medium"/>
              </a:rPr>
              <a:t>해외생명보험팀</a:t>
            </a:r>
            <a:endParaRPr lang="en-US" altLang="ko-KR" sz="4000" b="1" dirty="0">
              <a:solidFill>
                <a:schemeClr val="accent1">
                  <a:lumMod val="75000"/>
                </a:schemeClr>
              </a:solidFill>
              <a:latin typeface="HK Grotesk Medium"/>
            </a:endParaRPr>
          </a:p>
          <a:p>
            <a:pPr>
              <a:spcBef>
                <a:spcPct val="0"/>
              </a:spcBef>
            </a:pPr>
            <a:r>
              <a:rPr lang="ko-KR" altLang="en-US" sz="5000" b="1" dirty="0">
                <a:solidFill>
                  <a:srgbClr val="171717"/>
                </a:solidFill>
                <a:latin typeface="HK Grotesk Medium"/>
              </a:rPr>
              <a:t>동남아시아 계약 및 현황</a:t>
            </a:r>
            <a:endParaRPr lang="en-US" sz="5000" b="1" dirty="0">
              <a:solidFill>
                <a:srgbClr val="171717"/>
              </a:solidFill>
              <a:latin typeface="HK Grotesk Medium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0DE5709-55F4-E964-DD3F-95B443896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505362"/>
              </p:ext>
            </p:extLst>
          </p:nvPr>
        </p:nvGraphicFramePr>
        <p:xfrm>
          <a:off x="9677400" y="719352"/>
          <a:ext cx="8077200" cy="3528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27845">
                  <a:extLst>
                    <a:ext uri="{9D8B030D-6E8A-4147-A177-3AD203B41FA5}">
                      <a16:colId xmlns:a16="http://schemas.microsoft.com/office/drawing/2014/main" val="2674555936"/>
                    </a:ext>
                  </a:extLst>
                </a:gridCol>
                <a:gridCol w="2312819">
                  <a:extLst>
                    <a:ext uri="{9D8B030D-6E8A-4147-A177-3AD203B41FA5}">
                      <a16:colId xmlns:a16="http://schemas.microsoft.com/office/drawing/2014/main" val="2409574100"/>
                    </a:ext>
                  </a:extLst>
                </a:gridCol>
                <a:gridCol w="1084134">
                  <a:extLst>
                    <a:ext uri="{9D8B030D-6E8A-4147-A177-3AD203B41FA5}">
                      <a16:colId xmlns:a16="http://schemas.microsoft.com/office/drawing/2014/main" val="1584236035"/>
                    </a:ext>
                  </a:extLst>
                </a:gridCol>
                <a:gridCol w="1084134">
                  <a:extLst>
                    <a:ext uri="{9D8B030D-6E8A-4147-A177-3AD203B41FA5}">
                      <a16:colId xmlns:a16="http://schemas.microsoft.com/office/drawing/2014/main" val="3379995338"/>
                    </a:ext>
                  </a:extLst>
                </a:gridCol>
                <a:gridCol w="1084134">
                  <a:extLst>
                    <a:ext uri="{9D8B030D-6E8A-4147-A177-3AD203B41FA5}">
                      <a16:colId xmlns:a16="http://schemas.microsoft.com/office/drawing/2014/main" val="3802919279"/>
                    </a:ext>
                  </a:extLst>
                </a:gridCol>
                <a:gridCol w="1084134">
                  <a:extLst>
                    <a:ext uri="{9D8B030D-6E8A-4147-A177-3AD203B41FA5}">
                      <a16:colId xmlns:a16="http://schemas.microsoft.com/office/drawing/2014/main" val="1215897274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국가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보험료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순수지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건수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5179099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말레이시아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0.3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종료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963932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싱가포르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C00000"/>
                          </a:solidFill>
                        </a:rPr>
                        <a:t>유지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682369"/>
                  </a:ext>
                </a:extLst>
              </a:tr>
              <a:tr h="504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태국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MTL</a:t>
                      </a:r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단체특약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854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1" dirty="0">
                          <a:solidFill>
                            <a:srgbClr val="C00000"/>
                          </a:solidFill>
                        </a:rPr>
                        <a:t>△</a:t>
                      </a:r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51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종료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7155652"/>
                  </a:ext>
                </a:extLst>
              </a:tr>
              <a:tr h="504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Thai Re</a:t>
                      </a:r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단체특약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2,198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1" dirty="0">
                          <a:solidFill>
                            <a:srgbClr val="C00000"/>
                          </a:solidFill>
                        </a:rPr>
                        <a:t>△</a:t>
                      </a:r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274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종료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2567717"/>
                  </a:ext>
                </a:extLst>
              </a:tr>
              <a:tr h="504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이외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17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5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종료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205455"/>
                  </a:ext>
                </a:extLst>
              </a:tr>
              <a:tr h="504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총합계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3,081*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1" dirty="0">
                          <a:solidFill>
                            <a:srgbClr val="C00000"/>
                          </a:solidFill>
                        </a:rPr>
                        <a:t>△</a:t>
                      </a:r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311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6913223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E69B2682-7171-0C26-39BE-579F986C114A}"/>
              </a:ext>
            </a:extLst>
          </p:cNvPr>
          <p:cNvSpPr txBox="1"/>
          <p:nvPr/>
        </p:nvSpPr>
        <p:spPr>
          <a:xfrm>
            <a:off x="16225271" y="268112"/>
            <a:ext cx="1529329" cy="39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ko-KR" altLang="en-US" sz="1600" dirty="0">
                <a:solidFill>
                  <a:srgbClr val="FFFFFF"/>
                </a:solidFill>
                <a:latin typeface="HK Grotesk Bold"/>
              </a:rPr>
              <a:t>단위</a:t>
            </a:r>
            <a:r>
              <a:rPr lang="en-US" altLang="ko-KR" sz="1600" dirty="0">
                <a:solidFill>
                  <a:srgbClr val="FFFFFF"/>
                </a:solidFill>
                <a:latin typeface="HK Grotesk Bold"/>
              </a:rPr>
              <a:t>: </a:t>
            </a:r>
            <a:r>
              <a:rPr lang="ko-KR" altLang="en-US" sz="1600" dirty="0">
                <a:solidFill>
                  <a:srgbClr val="FFFFFF"/>
                </a:solidFill>
                <a:latin typeface="HK Grotesk Bold"/>
              </a:rPr>
              <a:t>억원</a:t>
            </a:r>
            <a:r>
              <a:rPr lang="en-US" altLang="ko-KR" sz="1600" dirty="0">
                <a:solidFill>
                  <a:srgbClr val="FFFFFF"/>
                </a:solidFill>
                <a:latin typeface="HK Grotesk Bold"/>
              </a:rPr>
              <a:t>, </a:t>
            </a:r>
            <a:r>
              <a:rPr lang="ko-KR" altLang="en-US" sz="1600" dirty="0">
                <a:solidFill>
                  <a:srgbClr val="FFFFFF"/>
                </a:solidFill>
                <a:latin typeface="HK Grotesk Bold"/>
              </a:rPr>
              <a:t>건</a:t>
            </a:r>
            <a:endParaRPr lang="en-US" sz="1600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241E6B15-DE93-FE8E-333B-7A85A1447DFA}"/>
              </a:ext>
            </a:extLst>
          </p:cNvPr>
          <p:cNvSpPr txBox="1"/>
          <p:nvPr/>
        </p:nvSpPr>
        <p:spPr>
          <a:xfrm>
            <a:off x="9677400" y="268112"/>
            <a:ext cx="6547871" cy="416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2500" b="1" dirty="0">
                <a:solidFill>
                  <a:srgbClr val="FFFFFF"/>
                </a:solidFill>
                <a:latin typeface="HK Grotesk Bold"/>
              </a:rPr>
              <a:t>동남아 계약 실적 현황</a:t>
            </a:r>
            <a:r>
              <a:rPr lang="en-US" altLang="ko-KR" sz="2500" b="1" dirty="0">
                <a:solidFill>
                  <a:srgbClr val="FFFFFF"/>
                </a:solidFill>
                <a:latin typeface="HK Grotesk Bold"/>
              </a:rPr>
              <a:t> (</a:t>
            </a:r>
            <a:r>
              <a:rPr lang="ko-KR" altLang="en-US" sz="2500" b="1" dirty="0">
                <a:solidFill>
                  <a:srgbClr val="FFFFFF"/>
                </a:solidFill>
                <a:latin typeface="HK Grotesk Bold"/>
              </a:rPr>
              <a:t>전기간</a:t>
            </a:r>
            <a:r>
              <a:rPr lang="en-US" altLang="ko-KR" sz="2500" b="1" dirty="0">
                <a:solidFill>
                  <a:srgbClr val="FFFFFF"/>
                </a:solidFill>
                <a:latin typeface="HK Grotesk Bold"/>
              </a:rPr>
              <a:t>)</a:t>
            </a:r>
            <a:r>
              <a:rPr lang="ko-KR" altLang="en-US" sz="2500" b="1" dirty="0">
                <a:solidFill>
                  <a:srgbClr val="FFFFFF"/>
                </a:solidFill>
                <a:latin typeface="HK Grotesk Bold"/>
              </a:rPr>
              <a:t> </a:t>
            </a:r>
            <a:endParaRPr lang="en-US" sz="2500" b="1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5AACD781-1A2E-8087-CCA9-C52C7531148D}"/>
              </a:ext>
            </a:extLst>
          </p:cNvPr>
          <p:cNvSpPr txBox="1"/>
          <p:nvPr/>
        </p:nvSpPr>
        <p:spPr>
          <a:xfrm>
            <a:off x="9677400" y="4236793"/>
            <a:ext cx="6547871" cy="373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altLang="ko-KR" sz="1600" b="1" dirty="0">
                <a:solidFill>
                  <a:srgbClr val="FFFFFF"/>
                </a:solidFill>
                <a:latin typeface="+mn-ea"/>
              </a:rPr>
              <a:t>* </a:t>
            </a:r>
            <a:r>
              <a:rPr lang="ko-KR" altLang="en-US" sz="1600" b="1" dirty="0">
                <a:solidFill>
                  <a:srgbClr val="FFFFFF"/>
                </a:solidFill>
                <a:latin typeface="+mn-ea"/>
              </a:rPr>
              <a:t>전 지역</a:t>
            </a:r>
            <a:r>
              <a:rPr lang="en-US" altLang="ko-KR" sz="1600" b="1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altLang="en-US" sz="1600" b="1" dirty="0">
                <a:solidFill>
                  <a:srgbClr val="FFFFFF"/>
                </a:solidFill>
                <a:latin typeface="+mn-ea"/>
              </a:rPr>
              <a:t>전 기간 수재보험료 중 약 </a:t>
            </a:r>
            <a:r>
              <a:rPr lang="en-US" altLang="ko-KR" sz="1600" b="1" dirty="0">
                <a:solidFill>
                  <a:srgbClr val="FFFFFF"/>
                </a:solidFill>
                <a:latin typeface="+mn-ea"/>
              </a:rPr>
              <a:t>6% </a:t>
            </a:r>
            <a:r>
              <a:rPr lang="ko-KR" altLang="en-US" sz="1600" b="1" dirty="0">
                <a:solidFill>
                  <a:srgbClr val="FFFFFF"/>
                </a:solidFill>
                <a:latin typeface="+mn-ea"/>
              </a:rPr>
              <a:t>비중</a:t>
            </a:r>
            <a:endParaRPr lang="en-US" sz="16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D0640125-21DA-EC73-BECB-55A186AB2637}"/>
              </a:ext>
            </a:extLst>
          </p:cNvPr>
          <p:cNvSpPr txBox="1"/>
          <p:nvPr/>
        </p:nvSpPr>
        <p:spPr>
          <a:xfrm>
            <a:off x="17526000" y="9796964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HK Grotesk Bold"/>
              </a:rPr>
              <a:t>05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ADC5520-5E59-528D-96A4-6C230EAD11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438296"/>
              </p:ext>
            </p:extLst>
          </p:nvPr>
        </p:nvGraphicFramePr>
        <p:xfrm>
          <a:off x="9677400" y="5187420"/>
          <a:ext cx="8100000" cy="4528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04000">
                  <a:extLst>
                    <a:ext uri="{9D8B030D-6E8A-4147-A177-3AD203B41FA5}">
                      <a16:colId xmlns:a16="http://schemas.microsoft.com/office/drawing/2014/main" val="2674555936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2409574100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1584236035"/>
                    </a:ext>
                  </a:extLst>
                </a:gridCol>
                <a:gridCol w="4248000">
                  <a:extLst>
                    <a:ext uri="{9D8B030D-6E8A-4147-A177-3AD203B41FA5}">
                      <a16:colId xmlns:a16="http://schemas.microsoft.com/office/drawing/2014/main" val="3379995338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국가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검토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건수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인수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갱신건수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인수 거절사유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517909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싱가포르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6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3 (</a:t>
                      </a:r>
                      <a:r>
                        <a:rPr lang="ko-KR" altLang="en-US" b="1" dirty="0">
                          <a:solidFill>
                            <a:srgbClr val="C00000"/>
                          </a:solidFill>
                        </a:rPr>
                        <a:t>갱신</a:t>
                      </a:r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ROL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기준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미충족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특정담보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(Medical)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인수지양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963932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인도네시아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장기보험 인수 지양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해당시장 경험 불충분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68236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방글라데시아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 국가 신규수재 지양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715565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태국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특정담보인수 지양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수익성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X,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고령자 계약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256771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말레이시아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ROL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기준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미충족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720545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브루나이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해당시장 경험 불충분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829059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미얀마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해당국가 신규수재 지양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972877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베트남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해당시장 경험 불충분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17639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캄보디아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장기보험 인수 지양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7107875"/>
                  </a:ext>
                </a:extLst>
              </a:tr>
            </a:tbl>
          </a:graphicData>
        </a:graphic>
      </p:graphicFrame>
      <p:sp>
        <p:nvSpPr>
          <p:cNvPr id="6" name="TextBox 7">
            <a:extLst>
              <a:ext uri="{FF2B5EF4-FFF2-40B4-BE49-F238E27FC236}">
                <a16:creationId xmlns:a16="http://schemas.microsoft.com/office/drawing/2014/main" id="{D0BF3BA0-995E-9CBB-5CAF-7053FD661951}"/>
              </a:ext>
            </a:extLst>
          </p:cNvPr>
          <p:cNvSpPr txBox="1"/>
          <p:nvPr/>
        </p:nvSpPr>
        <p:spPr>
          <a:xfrm>
            <a:off x="9677400" y="4768585"/>
            <a:ext cx="6547871" cy="416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2500" b="1" dirty="0">
                <a:solidFill>
                  <a:srgbClr val="FFFFFF"/>
                </a:solidFill>
                <a:latin typeface="HK Grotesk Bold"/>
              </a:rPr>
              <a:t>최근 인수검토 현황</a:t>
            </a:r>
            <a:r>
              <a:rPr lang="en-US" altLang="ko-KR" sz="2500" b="1" dirty="0">
                <a:solidFill>
                  <a:srgbClr val="FFFFFF"/>
                </a:solidFill>
                <a:latin typeface="HK Grotesk Bold"/>
              </a:rPr>
              <a:t> (‘22.07 ~ ‘23.10)</a:t>
            </a:r>
            <a:r>
              <a:rPr lang="ko-KR" altLang="en-US" sz="2500" b="1" dirty="0">
                <a:solidFill>
                  <a:srgbClr val="FFFFFF"/>
                </a:solidFill>
                <a:latin typeface="HK Grotesk Bold"/>
              </a:rPr>
              <a:t> </a:t>
            </a:r>
            <a:endParaRPr lang="en-US" sz="2500" b="1" dirty="0">
              <a:solidFill>
                <a:srgbClr val="FFFFFF"/>
              </a:solidFill>
              <a:latin typeface="HK Grotesk Bold"/>
            </a:endParaRPr>
          </a:p>
        </p:txBody>
      </p:sp>
    </p:spTree>
    <p:extLst>
      <p:ext uri="{BB962C8B-B14F-4D97-AF65-F5344CB8AC3E}">
        <p14:creationId xmlns:p14="http://schemas.microsoft.com/office/powerpoint/2010/main" val="3048160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933700" cy="10287000"/>
            <a:chOff x="0" y="0"/>
            <a:chExt cx="39116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20961" r="20961"/>
            <a:stretch>
              <a:fillRect/>
            </a:stretch>
          </p:blipFill>
          <p:spPr>
            <a:xfrm>
              <a:off x="0" y="0"/>
              <a:ext cx="3911600" cy="4487333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20907" r="20907"/>
            <a:stretch>
              <a:fillRect/>
            </a:stretch>
          </p:blipFill>
          <p:spPr>
            <a:xfrm>
              <a:off x="0" y="4614333"/>
              <a:ext cx="3911600" cy="448733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rcRect l="17311" r="17311"/>
            <a:stretch>
              <a:fillRect/>
            </a:stretch>
          </p:blipFill>
          <p:spPr>
            <a:xfrm>
              <a:off x="0" y="9228667"/>
              <a:ext cx="3911600" cy="4487333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10420272" y="0"/>
            <a:ext cx="7867728" cy="10287000"/>
          </a:xfrm>
          <a:prstGeom prst="rect">
            <a:avLst/>
          </a:prstGeom>
          <a:solidFill>
            <a:srgbClr val="FFFFFF">
              <a:alpha val="4705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1296572" y="4213594"/>
            <a:ext cx="5962728" cy="2021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General steps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566028" y="1299574"/>
            <a:ext cx="5158872" cy="1775748"/>
            <a:chOff x="0" y="0"/>
            <a:chExt cx="6878496" cy="2367664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6878496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STEP 1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95308"/>
              <a:ext cx="6878496" cy="1372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Grotesk Medium"/>
                </a:rPr>
                <a:t>Presentations are tools that can be used as lectures.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729971" y="981075"/>
            <a:ext cx="1529329" cy="401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HK Grotesk Bold"/>
              </a:rPr>
              <a:t>08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839786" y="8442344"/>
            <a:ext cx="3414190" cy="413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ko-KR" altLang="en-US" sz="2400" dirty="0" err="1">
                <a:solidFill>
                  <a:schemeClr val="bg1"/>
                </a:solidFill>
                <a:latin typeface="HK Grotesk Medium"/>
              </a:rPr>
              <a:t>정보담아</a:t>
            </a:r>
            <a:endParaRPr lang="en-US" sz="2399" dirty="0">
              <a:solidFill>
                <a:schemeClr val="bg1"/>
              </a:solidFill>
              <a:latin typeface="HK Grotesk Medium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3566028" y="4248617"/>
            <a:ext cx="5158872" cy="1775748"/>
            <a:chOff x="0" y="0"/>
            <a:chExt cx="6878496" cy="2367664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9525"/>
              <a:ext cx="6878496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STEP 2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95308"/>
              <a:ext cx="6878496" cy="1372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Grotesk Medium"/>
                </a:rPr>
                <a:t>Presentations are tools that can be used as lectures.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566028" y="7211678"/>
            <a:ext cx="5158872" cy="1775748"/>
            <a:chOff x="0" y="0"/>
            <a:chExt cx="6878496" cy="2367664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9525"/>
              <a:ext cx="6878496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STEP 3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995308"/>
              <a:ext cx="6878496" cy="1372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Grotesk Medium"/>
                </a:rPr>
                <a:t>Presentations are tools that can be used as lectures.</a:t>
              </a:r>
            </a:p>
          </p:txBody>
        </p:sp>
      </p:grpSp>
      <p:sp>
        <p:nvSpPr>
          <p:cNvPr id="19" name="AutoShape 19"/>
          <p:cNvSpPr/>
          <p:nvPr/>
        </p:nvSpPr>
        <p:spPr>
          <a:xfrm rot="-5400000">
            <a:off x="11849806" y="475466"/>
            <a:ext cx="35651" cy="114212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750026" y="4586250"/>
            <a:ext cx="14791989" cy="41152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4694133" y="4431127"/>
            <a:ext cx="351397" cy="351397"/>
            <a:chOff x="6705600" y="1371600"/>
            <a:chExt cx="10972800" cy="10972800"/>
          </a:xfrm>
        </p:grpSpPr>
        <p:sp>
          <p:nvSpPr>
            <p:cNvPr id="4" name="Freeform 4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171717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042337" y="4431127"/>
            <a:ext cx="351397" cy="351397"/>
            <a:chOff x="6705600" y="1371600"/>
            <a:chExt cx="10972800" cy="10972800"/>
          </a:xfrm>
        </p:grpSpPr>
        <p:sp>
          <p:nvSpPr>
            <p:cNvPr id="6" name="Freeform 6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171717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5466695" y="4431127"/>
            <a:ext cx="351397" cy="351397"/>
            <a:chOff x="6705600" y="1371600"/>
            <a:chExt cx="10972800" cy="10972800"/>
          </a:xfrm>
        </p:grpSpPr>
        <p:sp>
          <p:nvSpPr>
            <p:cNvPr id="8" name="Freeform 8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171717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l="10000" r="75329"/>
          <a:stretch>
            <a:fillRect/>
          </a:stretch>
        </p:blipFill>
        <p:spPr>
          <a:xfrm>
            <a:off x="-234463" y="0"/>
            <a:ext cx="2265183" cy="10287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112472" y="2659686"/>
            <a:ext cx="12211128" cy="1041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171717"/>
                </a:solidFill>
                <a:latin typeface="HK Grotesk Bold"/>
              </a:rPr>
              <a:t>Proposed timeline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3104757" y="5812504"/>
            <a:ext cx="3799243" cy="2205335"/>
            <a:chOff x="0" y="0"/>
            <a:chExt cx="5065658" cy="294044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"/>
              <a:ext cx="5065658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171717"/>
                  </a:solidFill>
                  <a:latin typeface="HK Grotesk Bold"/>
                </a:rPr>
                <a:t>PHASE 1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64449"/>
              <a:ext cx="5065658" cy="2075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171717"/>
                  </a:solidFill>
                  <a:latin typeface="HK Grotesk Medium"/>
                </a:rPr>
                <a:t>Presentations are tools that can be used as lectures.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318414" y="5812504"/>
            <a:ext cx="3799243" cy="2205335"/>
            <a:chOff x="0" y="0"/>
            <a:chExt cx="5065658" cy="2940446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9525"/>
              <a:ext cx="5065658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171717"/>
                  </a:solidFill>
                  <a:latin typeface="HK Grotesk Bold"/>
                </a:rPr>
                <a:t>PHASE 2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64449"/>
              <a:ext cx="5065658" cy="2075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171717"/>
                  </a:solidFill>
                  <a:latin typeface="HK Grotesk Medium"/>
                </a:rPr>
                <a:t>Presentations are tools that can be used as lectures.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742772" y="5812504"/>
            <a:ext cx="3799243" cy="2205335"/>
            <a:chOff x="0" y="0"/>
            <a:chExt cx="5065658" cy="2940446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9525"/>
              <a:ext cx="5065658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171717"/>
                  </a:solidFill>
                  <a:latin typeface="HK Grotesk Bold"/>
                </a:rPr>
                <a:t>PHASE 3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864449"/>
              <a:ext cx="5065658" cy="2075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171717"/>
                  </a:solidFill>
                  <a:latin typeface="HK Grotesk Medium"/>
                </a:rPr>
                <a:t>Presentations are tools that can be used as lectures.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743200"/>
            <a:ext cx="18288000" cy="75438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6096000"/>
            <a:ext cx="18288000" cy="4191000"/>
            <a:chOff x="0" y="0"/>
            <a:chExt cx="24384000" cy="5588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1454" r="1454"/>
            <a:stretch>
              <a:fillRect/>
            </a:stretch>
          </p:blipFill>
          <p:spPr>
            <a:xfrm>
              <a:off x="0" y="0"/>
              <a:ext cx="8128000" cy="55880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1545" r="1545"/>
            <a:stretch>
              <a:fillRect/>
            </a:stretch>
          </p:blipFill>
          <p:spPr>
            <a:xfrm>
              <a:off x="8128000" y="0"/>
              <a:ext cx="8128000" cy="558800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t="27097" b="27097"/>
            <a:stretch>
              <a:fillRect/>
            </a:stretch>
          </p:blipFill>
          <p:spPr>
            <a:xfrm>
              <a:off x="16256000" y="0"/>
              <a:ext cx="8128000" cy="558800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15729971" y="981075"/>
            <a:ext cx="1529329" cy="401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HK Grotesk Bold"/>
              </a:rPr>
              <a:t>09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950595"/>
            <a:ext cx="3414190" cy="410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2399" dirty="0" err="1">
                <a:solidFill>
                  <a:srgbClr val="FFFFFF"/>
                </a:solidFill>
                <a:latin typeface="HK Grotesk Medium"/>
              </a:rPr>
              <a:t>정보담아</a:t>
            </a:r>
            <a:endParaRPr lang="en-US" sz="2399" dirty="0">
              <a:solidFill>
                <a:srgbClr val="FFFFFF"/>
              </a:solidFill>
              <a:latin typeface="HK Grotesk Medium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3020601" y="3756478"/>
            <a:ext cx="12246798" cy="1387022"/>
            <a:chOff x="0" y="0"/>
            <a:chExt cx="16329064" cy="184936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180647"/>
              <a:ext cx="16329064" cy="6687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171717"/>
                  </a:solidFill>
                  <a:latin typeface="HK Grotesk Medium"/>
                </a:rPr>
                <a:t>Presentations are communication tools that can be used as lectures.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16329064" cy="755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0"/>
                </a:lnSpc>
                <a:spcBef>
                  <a:spcPct val="0"/>
                </a:spcBef>
              </a:pPr>
              <a:r>
                <a:rPr lang="en-US" sz="3400">
                  <a:solidFill>
                    <a:srgbClr val="171717"/>
                  </a:solidFill>
                  <a:latin typeface="HK Grotesk Bold"/>
                </a:rPr>
                <a:t>Mock-up and prototypes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545264" y="-949434"/>
            <a:ext cx="35651" cy="197813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4509613" y="9258300"/>
            <a:ext cx="35651" cy="197813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236730" y="2834879"/>
            <a:ext cx="6688370" cy="4617242"/>
            <a:chOff x="0" y="0"/>
            <a:chExt cx="8917827" cy="6156323"/>
          </a:xfrm>
        </p:grpSpPr>
        <p:sp>
          <p:nvSpPr>
            <p:cNvPr id="5" name="TextBox 5"/>
            <p:cNvSpPr txBox="1"/>
            <p:nvPr/>
          </p:nvSpPr>
          <p:spPr>
            <a:xfrm>
              <a:off x="0" y="409575"/>
              <a:ext cx="8917827" cy="3652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0"/>
                </a:lnSpc>
              </a:pPr>
              <a:r>
                <a:rPr lang="en-US" sz="20000">
                  <a:solidFill>
                    <a:srgbClr val="FFFFFF"/>
                  </a:solidFill>
                  <a:latin typeface="HK Grotesk Bold"/>
                </a:rPr>
                <a:t>90%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71531" y="4890297"/>
              <a:ext cx="6374765" cy="12660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3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PROPOSED INCREASE</a:t>
              </a:r>
            </a:p>
            <a:p>
              <a:pPr algn="ctr">
                <a:lnSpc>
                  <a:spcPts val="383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IN SALES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l="46166"/>
          <a:stretch>
            <a:fillRect/>
          </a:stretch>
        </p:blipFill>
        <p:spPr>
          <a:xfrm>
            <a:off x="9991565" y="0"/>
            <a:ext cx="8296435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208347" y="4703630"/>
            <a:ext cx="6727305" cy="1041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Qualifications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100428" y="962025"/>
            <a:ext cx="5158872" cy="51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71717"/>
                </a:solidFill>
                <a:latin typeface="HK Grotesk Medium"/>
              </a:rPr>
              <a:t>Years of experience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100428" y="2906542"/>
            <a:ext cx="5158872" cy="51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71717"/>
                </a:solidFill>
                <a:latin typeface="HK Grotesk Medium"/>
              </a:rPr>
              <a:t>Roster of notable clients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100428" y="4851060"/>
            <a:ext cx="5158872" cy="51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71717"/>
                </a:solidFill>
                <a:latin typeface="HK Grotesk Medium"/>
              </a:rPr>
              <a:t>Latest technology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100428" y="6795577"/>
            <a:ext cx="5158872" cy="51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71717"/>
                </a:solidFill>
                <a:latin typeface="HK Grotesk Medium"/>
              </a:rPr>
              <a:t>Advanced techniques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100428" y="8740095"/>
            <a:ext cx="5158872" cy="51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71717"/>
                </a:solidFill>
                <a:latin typeface="HK Grotesk Medium"/>
              </a:rPr>
              <a:t>Creative input</a:t>
            </a:r>
          </a:p>
        </p:txBody>
      </p:sp>
      <p:sp>
        <p:nvSpPr>
          <p:cNvPr id="9" name="AutoShape 9"/>
          <p:cNvSpPr/>
          <p:nvPr/>
        </p:nvSpPr>
        <p:spPr>
          <a:xfrm>
            <a:off x="1028700" y="8116180"/>
            <a:ext cx="35651" cy="114212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028700" y="981075"/>
            <a:ext cx="1529329" cy="401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HK Grotesk Bold"/>
              </a:rPr>
              <a:t>04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097210" y="1028700"/>
            <a:ext cx="1160265" cy="98622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172560" y="4715052"/>
            <a:ext cx="1110635" cy="95514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2603" y="8237596"/>
            <a:ext cx="960383" cy="1200479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172560" y="2870831"/>
            <a:ext cx="1331170" cy="998377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172560" y="6424996"/>
            <a:ext cx="1180468" cy="118046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31995" y="8216634"/>
            <a:ext cx="6727305" cy="1041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8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Pricing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1028700"/>
            <a:ext cx="7787772" cy="1775748"/>
            <a:chOff x="0" y="0"/>
            <a:chExt cx="10383696" cy="2367664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0383696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CONSULTATION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95308"/>
              <a:ext cx="10383696" cy="1372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Grotesk Medium"/>
                </a:rPr>
                <a:t>Presentations are communication tools that can be used as lectures.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4248617"/>
            <a:ext cx="7787772" cy="1775748"/>
            <a:chOff x="0" y="0"/>
            <a:chExt cx="10383696" cy="2367664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10383696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PROJECT IMPLEMENTATION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95308"/>
              <a:ext cx="10383696" cy="1372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Grotesk Medium"/>
                </a:rPr>
                <a:t>Presentations are communication tools that can be used as lectures.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7468534"/>
            <a:ext cx="7787772" cy="1775748"/>
            <a:chOff x="0" y="0"/>
            <a:chExt cx="10383696" cy="236766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"/>
              <a:ext cx="10383696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POST-PROJECT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95308"/>
              <a:ext cx="10383696" cy="1372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Grotesk Medium"/>
                </a:rPr>
                <a:t>Presentations are communication tools that can be used as lectures.</a:t>
              </a:r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066635" y="2351251"/>
            <a:ext cx="7192665" cy="4792113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729971" y="981075"/>
            <a:ext cx="1529329" cy="401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HK Grotesk Bold"/>
              </a:rPr>
              <a:t>12</a:t>
            </a:r>
          </a:p>
        </p:txBody>
      </p:sp>
      <p:sp>
        <p:nvSpPr>
          <p:cNvPr id="14" name="AutoShape 14"/>
          <p:cNvSpPr/>
          <p:nvPr/>
        </p:nvSpPr>
        <p:spPr>
          <a:xfrm rot="-5400000">
            <a:off x="10619869" y="652308"/>
            <a:ext cx="35651" cy="114212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10373" y="1623877"/>
            <a:ext cx="15267253" cy="7039246"/>
          </a:xfrm>
          <a:prstGeom prst="rect">
            <a:avLst/>
          </a:prstGeom>
          <a:solidFill>
            <a:srgbClr val="FFFFFF">
              <a:alpha val="4705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752600" y="2400300"/>
            <a:ext cx="2514600" cy="930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ko-KR" altLang="en-US" sz="5000" b="1" dirty="0">
                <a:solidFill>
                  <a:srgbClr val="FFFFFF"/>
                </a:solidFill>
                <a:latin typeface="HK Grotesk Bold"/>
              </a:rPr>
              <a:t>목 차</a:t>
            </a:r>
            <a:endParaRPr lang="en-US" sz="5000" b="1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209800" y="3330491"/>
            <a:ext cx="10433051" cy="4469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 rtl="0" eaLnBrk="1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Pts val="3000"/>
              <a:buFont typeface="Wingdings" panose="05000000000000000000" pitchFamily="2" charset="2"/>
              <a:buChar char="v"/>
            </a:pPr>
            <a:r>
              <a:rPr lang="ko-KR" altLang="ko-KR" sz="3000" kern="1200" dirty="0" err="1">
                <a:solidFill>
                  <a:srgbClr val="FFFFFF"/>
                </a:solidFill>
                <a:effectLst/>
                <a:latin typeface="+mn-ea"/>
                <a:cs typeface="Pretendard"/>
              </a:rPr>
              <a:t>동남아시아란</a:t>
            </a:r>
            <a:r>
              <a:rPr lang="en-US" altLang="ko-KR" sz="3000" kern="1200" dirty="0">
                <a:solidFill>
                  <a:srgbClr val="FFFFFF"/>
                </a:solidFill>
                <a:effectLst/>
                <a:latin typeface="+mn-ea"/>
                <a:cs typeface="Pretendard"/>
              </a:rPr>
              <a:t>?</a:t>
            </a:r>
          </a:p>
          <a:p>
            <a:pPr marL="457200" indent="-457200" algn="l" rtl="0" eaLnBrk="1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ko-KR" altLang="ko-KR" sz="3000" kern="1200" dirty="0">
                <a:solidFill>
                  <a:srgbClr val="FFFFFF"/>
                </a:solidFill>
                <a:effectLst/>
                <a:latin typeface="+mn-ea"/>
                <a:cs typeface="Pretendard"/>
              </a:rPr>
              <a:t>동남아</a:t>
            </a:r>
            <a:r>
              <a:rPr lang="en-US" altLang="ko-KR" sz="3000" kern="1200" dirty="0">
                <a:solidFill>
                  <a:srgbClr val="FFFFFF"/>
                </a:solidFill>
                <a:effectLst/>
                <a:latin typeface="+mn-ea"/>
                <a:cs typeface="Pretendard"/>
              </a:rPr>
              <a:t>(</a:t>
            </a:r>
            <a:r>
              <a:rPr lang="ko-KR" altLang="en-US" sz="3000" dirty="0">
                <a:solidFill>
                  <a:srgbClr val="FFFFFF"/>
                </a:solidFill>
                <a:latin typeface="+mn-ea"/>
                <a:cs typeface="Pretendard"/>
              </a:rPr>
              <a:t>보험</a:t>
            </a:r>
            <a:r>
              <a:rPr lang="en-US" altLang="ko-KR" sz="3000" dirty="0">
                <a:solidFill>
                  <a:srgbClr val="FFFFFF"/>
                </a:solidFill>
                <a:latin typeface="+mn-ea"/>
                <a:cs typeface="Pretendard"/>
              </a:rPr>
              <a:t>)</a:t>
            </a:r>
            <a:r>
              <a:rPr lang="ko-KR" altLang="ko-KR" sz="3000" kern="1200" dirty="0">
                <a:solidFill>
                  <a:srgbClr val="FFFFFF"/>
                </a:solidFill>
                <a:effectLst/>
                <a:latin typeface="+mn-ea"/>
                <a:cs typeface="Pretendard"/>
              </a:rPr>
              <a:t>시장 분석</a:t>
            </a:r>
            <a:endParaRPr lang="ko-KR" altLang="ko-KR" sz="3000" dirty="0">
              <a:effectLst/>
              <a:latin typeface="+mn-ea"/>
            </a:endParaRPr>
          </a:p>
          <a:p>
            <a:pPr marL="457200" indent="-457200" algn="l" rtl="0" eaLnBrk="1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ko-KR" altLang="ko-KR" sz="3000" kern="1200" dirty="0">
                <a:solidFill>
                  <a:srgbClr val="FFFFFF"/>
                </a:solidFill>
                <a:effectLst/>
                <a:latin typeface="+mn-ea"/>
                <a:cs typeface="Pretendard"/>
              </a:rPr>
              <a:t>동남아 시장 전망</a:t>
            </a:r>
            <a:endParaRPr lang="en-US" altLang="ko-KR" sz="3000" dirty="0">
              <a:solidFill>
                <a:srgbClr val="FFFFFF"/>
              </a:solidFill>
              <a:latin typeface="+mn-ea"/>
              <a:cs typeface="Pretendard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ko-KR" sz="3000" kern="1200" dirty="0">
                <a:solidFill>
                  <a:srgbClr val="FFFFFF"/>
                </a:solidFill>
                <a:effectLst/>
                <a:latin typeface="+mn-ea"/>
                <a:cs typeface="Pretendard"/>
              </a:rPr>
              <a:t>동남아 계약 현황 및 실적</a:t>
            </a:r>
            <a:endParaRPr lang="ko-KR" altLang="ko-KR" sz="3000" dirty="0">
              <a:effectLst/>
              <a:latin typeface="+mn-ea"/>
            </a:endParaRPr>
          </a:p>
          <a:p>
            <a:pPr marL="457200" indent="-457200" algn="l" rtl="0" eaLnBrk="1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ko-KR" altLang="ko-KR" sz="3000" kern="1200" dirty="0">
                <a:solidFill>
                  <a:srgbClr val="FFFFFF"/>
                </a:solidFill>
                <a:effectLst/>
                <a:latin typeface="+mn-ea"/>
                <a:cs typeface="Pretendard"/>
              </a:rPr>
              <a:t>결론</a:t>
            </a:r>
            <a:endParaRPr lang="ko-KR" altLang="ko-KR" sz="3000" dirty="0">
              <a:effectLst/>
              <a:latin typeface="+mn-ea"/>
            </a:endParaRPr>
          </a:p>
        </p:txBody>
      </p:sp>
      <p:sp>
        <p:nvSpPr>
          <p:cNvPr id="6" name="AutoShape 6"/>
          <p:cNvSpPr/>
          <p:nvPr/>
        </p:nvSpPr>
        <p:spPr>
          <a:xfrm rot="-5400000">
            <a:off x="503481" y="4172259"/>
            <a:ext cx="35651" cy="197813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7"/>
          <p:cNvSpPr/>
          <p:nvPr/>
        </p:nvSpPr>
        <p:spPr>
          <a:xfrm rot="-5400000">
            <a:off x="17748868" y="4136608"/>
            <a:ext cx="35651" cy="197813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737BDF-92B6-09F3-2246-E54D81BB9D92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 Bold"/>
              </a:rPr>
              <a:t>02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002785" y="3822752"/>
            <a:ext cx="12211128" cy="2641497"/>
            <a:chOff x="0" y="0"/>
            <a:chExt cx="16281504" cy="3521996"/>
          </a:xfrm>
        </p:grpSpPr>
        <p:sp>
          <p:nvSpPr>
            <p:cNvPr id="4" name="TextBox 4"/>
            <p:cNvSpPr txBox="1"/>
            <p:nvPr/>
          </p:nvSpPr>
          <p:spPr>
            <a:xfrm>
              <a:off x="0" y="161925"/>
              <a:ext cx="16281504" cy="1442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40"/>
                </a:lnSpc>
              </a:pPr>
              <a:r>
                <a:rPr lang="en-US" sz="8000">
                  <a:solidFill>
                    <a:srgbClr val="171717"/>
                  </a:solidFill>
                  <a:latin typeface="HK Grotesk Bold"/>
                </a:rPr>
                <a:t>Terms and conditions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512658" y="2149639"/>
              <a:ext cx="13256188" cy="1372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171717"/>
                  </a:solidFill>
                  <a:latin typeface="HK Grotesk Medium"/>
                </a:rPr>
                <a:t>Presentations are communication tools that can be used as demonstrations, lectures, speeches, reports, and more.</a:t>
              </a:r>
            </a:p>
          </p:txBody>
        </p:sp>
      </p:grpSp>
      <p:sp>
        <p:nvSpPr>
          <p:cNvPr id="6" name="AutoShape 6"/>
          <p:cNvSpPr/>
          <p:nvPr/>
        </p:nvSpPr>
        <p:spPr>
          <a:xfrm rot="-5400000">
            <a:off x="503481" y="4172259"/>
            <a:ext cx="35651" cy="197813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7"/>
          <p:cNvSpPr/>
          <p:nvPr/>
        </p:nvSpPr>
        <p:spPr>
          <a:xfrm rot="-5400000">
            <a:off x="17748868" y="4136608"/>
            <a:ext cx="35651" cy="197813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54300" y="0"/>
            <a:ext cx="2933700" cy="10287000"/>
            <a:chOff x="0" y="0"/>
            <a:chExt cx="39116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0961" r="20961"/>
            <a:stretch>
              <a:fillRect/>
            </a:stretch>
          </p:blipFill>
          <p:spPr>
            <a:xfrm>
              <a:off x="0" y="0"/>
              <a:ext cx="3911600" cy="4487333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t="11712" b="11712"/>
            <a:stretch>
              <a:fillRect/>
            </a:stretch>
          </p:blipFill>
          <p:spPr>
            <a:xfrm>
              <a:off x="0" y="4614333"/>
              <a:ext cx="3911600" cy="448733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l="20961" r="20961"/>
            <a:stretch>
              <a:fillRect/>
            </a:stretch>
          </p:blipFill>
          <p:spPr>
            <a:xfrm>
              <a:off x="0" y="9228667"/>
              <a:ext cx="3911600" cy="4487333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7867728" cy="10287000"/>
          </a:xfrm>
          <a:prstGeom prst="rect">
            <a:avLst/>
          </a:prstGeom>
          <a:solidFill>
            <a:srgbClr val="FFFFFF">
              <a:alpha val="4705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876300" y="4703630"/>
            <a:ext cx="5962728" cy="1041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The team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144000" y="1382385"/>
            <a:ext cx="4777872" cy="1248018"/>
            <a:chOff x="0" y="0"/>
            <a:chExt cx="6370496" cy="1664024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6370496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3200">
                  <a:solidFill>
                    <a:srgbClr val="FFFFFF"/>
                  </a:solidFill>
                  <a:latin typeface="HK Grotesk Bold"/>
                </a:rPr>
                <a:t>ISA MORRIS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95308"/>
              <a:ext cx="6370496" cy="6687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Grotesk Medium"/>
                </a:rPr>
                <a:t>President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981075"/>
            <a:ext cx="1529329" cy="401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HK Grotesk Bold"/>
              </a:rPr>
              <a:t>14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442344"/>
            <a:ext cx="3414190" cy="413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2399" dirty="0" err="1">
                <a:solidFill>
                  <a:srgbClr val="FFFFFF"/>
                </a:solidFill>
                <a:latin typeface="HK Grotesk Medium"/>
              </a:rPr>
              <a:t>정보담아</a:t>
            </a:r>
            <a:endParaRPr lang="en-US" sz="2399" dirty="0">
              <a:solidFill>
                <a:srgbClr val="FFFFFF"/>
              </a:solidFill>
              <a:latin typeface="HK Grotesk Medium"/>
            </a:endParaRPr>
          </a:p>
        </p:txBody>
      </p:sp>
      <p:sp>
        <p:nvSpPr>
          <p:cNvPr id="13" name="AutoShape 13"/>
          <p:cNvSpPr/>
          <p:nvPr/>
        </p:nvSpPr>
        <p:spPr>
          <a:xfrm rot="-5400000">
            <a:off x="6250143" y="439815"/>
            <a:ext cx="35651" cy="114212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14" name="Group 14"/>
          <p:cNvGrpSpPr/>
          <p:nvPr/>
        </p:nvGrpSpPr>
        <p:grpSpPr>
          <a:xfrm>
            <a:off x="9144000" y="4512482"/>
            <a:ext cx="4777872" cy="1248018"/>
            <a:chOff x="0" y="0"/>
            <a:chExt cx="6370496" cy="1664024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9525"/>
              <a:ext cx="6370496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3200">
                  <a:solidFill>
                    <a:srgbClr val="FFFFFF"/>
                  </a:solidFill>
                  <a:latin typeface="HK Grotesk Bold"/>
                </a:rPr>
                <a:t>ALI ROGERS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95308"/>
              <a:ext cx="6370496" cy="6687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Grotesk Medium"/>
                </a:rPr>
                <a:t>Creative manager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144000" y="7996264"/>
            <a:ext cx="4777872" cy="1248018"/>
            <a:chOff x="0" y="0"/>
            <a:chExt cx="6370496" cy="1664024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9525"/>
              <a:ext cx="6370496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3200">
                  <a:solidFill>
                    <a:srgbClr val="FFFFFF"/>
                  </a:solidFill>
                  <a:latin typeface="HK Grotesk Bold"/>
                </a:rPr>
                <a:t>JAMES BARNES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995308"/>
              <a:ext cx="6370496" cy="6687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Grotesk Medium"/>
                </a:rPr>
                <a:t>Creative manager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81075"/>
            <a:ext cx="1529329" cy="401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HK Grotesk Bold"/>
              </a:rPr>
              <a:t>15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03612" y="8442344"/>
            <a:ext cx="3414190" cy="413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2399" dirty="0" err="1">
                <a:solidFill>
                  <a:srgbClr val="FFFFFF"/>
                </a:solidFill>
                <a:latin typeface="HK Grotesk Medium"/>
              </a:rPr>
              <a:t>정보담아</a:t>
            </a:r>
            <a:endParaRPr lang="en-US" sz="2399" dirty="0">
              <a:solidFill>
                <a:srgbClr val="FFFFFF"/>
              </a:solidFill>
              <a:latin typeface="HK Grotesk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4643155"/>
            <a:ext cx="6572328" cy="1041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Contact us</a:t>
            </a:r>
          </a:p>
        </p:txBody>
      </p:sp>
      <p:sp>
        <p:nvSpPr>
          <p:cNvPr id="5" name="AutoShape 5"/>
          <p:cNvSpPr/>
          <p:nvPr/>
        </p:nvSpPr>
        <p:spPr>
          <a:xfrm>
            <a:off x="9144000" y="-60474"/>
            <a:ext cx="9144000" cy="1034747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780256" y="2771668"/>
            <a:ext cx="5871488" cy="4743665"/>
            <a:chOff x="0" y="0"/>
            <a:chExt cx="7828651" cy="6324887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7806881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171717"/>
                  </a:solidFill>
                  <a:latin typeface="HK Grotesk Bold"/>
                </a:rPr>
                <a:t>MAILING ADDRESS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023883"/>
              <a:ext cx="7806881" cy="3959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71717"/>
                  </a:solidFill>
                  <a:latin typeface="HK Grotesk Medium"/>
                </a:rPr>
                <a:t>123 Anywhere St., Any City, State, Country 12345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1770" y="2420018"/>
              <a:ext cx="7806881" cy="651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 u="none">
                  <a:solidFill>
                    <a:srgbClr val="171717"/>
                  </a:solidFill>
                  <a:latin typeface="HK Grotesk Bold"/>
                </a:rPr>
                <a:t>EMAIL ADDRESS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1770" y="3467387"/>
              <a:ext cx="7806881" cy="3959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171717"/>
                  </a:solidFill>
                  <a:latin typeface="HK Grotesk Medium"/>
                </a:rPr>
                <a:t>hello@reallygreatsite.com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1770" y="4881544"/>
              <a:ext cx="7806881" cy="651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 u="none">
                  <a:solidFill>
                    <a:srgbClr val="171717"/>
                  </a:solidFill>
                  <a:latin typeface="HK Grotesk Bold"/>
                </a:rPr>
                <a:t>PHONE NUMBER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1770" y="5928913"/>
              <a:ext cx="7806881" cy="3959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171717"/>
                  </a:solidFill>
                  <a:latin typeface="HK Grotesk Medium"/>
                </a:rPr>
                <a:t>123 Anywhere St., Any City, State, Country 12345</a:t>
              </a:r>
            </a:p>
          </p:txBody>
        </p:sp>
      </p:grpSp>
      <p:sp>
        <p:nvSpPr>
          <p:cNvPr id="13" name="AutoShape 13"/>
          <p:cNvSpPr/>
          <p:nvPr/>
        </p:nvSpPr>
        <p:spPr>
          <a:xfrm rot="-5400000">
            <a:off x="7583203" y="616657"/>
            <a:ext cx="35651" cy="114212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38436" y="1775514"/>
            <a:ext cx="12211128" cy="923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ko-KR" altLang="en-US" sz="6000" b="1" dirty="0">
                <a:solidFill>
                  <a:srgbClr val="FFFFFF"/>
                </a:solidFill>
                <a:latin typeface="+mj-ea"/>
                <a:ea typeface="+mj-ea"/>
              </a:rPr>
              <a:t>주제 선정 이유</a:t>
            </a:r>
            <a:endParaRPr lang="en-US" sz="6000" b="1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028700" y="4154401"/>
            <a:ext cx="4745190" cy="4009416"/>
            <a:chOff x="0" y="-9525"/>
            <a:chExt cx="6326920" cy="5345889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6326920" cy="6513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ko-KR" altLang="en-US" sz="3200" b="1" dirty="0">
                  <a:solidFill>
                    <a:srgbClr val="FFFFFF"/>
                  </a:solidFill>
                  <a:latin typeface="HK Grotesk Bold"/>
                </a:rPr>
                <a:t>동남아 시장의 잠재력</a:t>
              </a:r>
              <a:endParaRPr lang="en-US" sz="3200" b="1" dirty="0">
                <a:solidFill>
                  <a:srgbClr val="FFFFFF"/>
                </a:solidFill>
                <a:latin typeface="HK Grotesk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457200" y="3217493"/>
              <a:ext cx="5540463" cy="211887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FFFFFF"/>
                  </a:solidFill>
                  <a:latin typeface="HK Grotesk Medium"/>
                </a:rPr>
                <a:t>경제성장률 </a:t>
              </a:r>
              <a:r>
                <a:rPr lang="ko-KR" altLang="en-US" sz="3000" dirty="0">
                  <a:solidFill>
                    <a:srgbClr val="C00000"/>
                  </a:solidFill>
                  <a:latin typeface="HK Grotesk Medium"/>
                  <a:sym typeface="Wingdings" panose="05000000000000000000" pitchFamily="2" charset="2"/>
                </a:rPr>
                <a:t></a:t>
              </a:r>
              <a:endParaRPr lang="en-US" altLang="ko-KR" sz="3000" dirty="0">
                <a:solidFill>
                  <a:srgbClr val="FFFFFF"/>
                </a:solidFill>
                <a:latin typeface="HK Grotesk Medium"/>
              </a:endParaRPr>
            </a:p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FFFFFF"/>
                  </a:solidFill>
                  <a:latin typeface="HK Grotesk Medium"/>
                </a:rPr>
                <a:t>중산층 </a:t>
              </a:r>
              <a:r>
                <a:rPr lang="ko-KR" altLang="en-US" sz="3000" dirty="0">
                  <a:solidFill>
                    <a:srgbClr val="C00000"/>
                  </a:solidFill>
                  <a:latin typeface="HK Grotesk Medium"/>
                  <a:sym typeface="Wingdings" panose="05000000000000000000" pitchFamily="2" charset="2"/>
                </a:rPr>
                <a:t></a:t>
              </a:r>
              <a:endParaRPr lang="en-US" altLang="ko-KR" sz="3000" dirty="0">
                <a:solidFill>
                  <a:srgbClr val="FFFFFF"/>
                </a:solidFill>
                <a:latin typeface="HK Grotesk Medium"/>
              </a:endParaRPr>
            </a:p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FFFFFF"/>
                  </a:solidFill>
                  <a:latin typeface="HK Grotesk Medium"/>
                </a:rPr>
                <a:t>보험시장 성장 잠재력 </a:t>
              </a:r>
              <a:r>
                <a:rPr lang="ko-KR" altLang="en-US" sz="3000" dirty="0">
                  <a:solidFill>
                    <a:srgbClr val="C00000"/>
                  </a:solidFill>
                  <a:latin typeface="HK Grotesk Medium"/>
                  <a:sym typeface="Wingdings" panose="05000000000000000000" pitchFamily="2" charset="2"/>
                </a:rPr>
                <a:t></a:t>
              </a:r>
              <a:endParaRPr lang="en-US" altLang="ko-KR" sz="3000" dirty="0">
                <a:solidFill>
                  <a:srgbClr val="C00000"/>
                </a:solidFill>
                <a:latin typeface="HK Grotesk Medium"/>
              </a:endParaRPr>
            </a:p>
          </p:txBody>
        </p:sp>
        <p:sp>
          <p:nvSpPr>
            <p:cNvPr id="6" name="AutoShape 6"/>
            <p:cNvSpPr/>
            <p:nvPr/>
          </p:nvSpPr>
          <p:spPr>
            <a:xfrm rot="10800000">
              <a:off x="3139693" y="1449922"/>
              <a:ext cx="47535" cy="1353050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771405" y="4154401"/>
            <a:ext cx="4745190" cy="4009416"/>
            <a:chOff x="0" y="-9525"/>
            <a:chExt cx="6326920" cy="5345889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"/>
              <a:ext cx="6326920" cy="6513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ko-KR" altLang="en-US" sz="3200" b="1" dirty="0">
                  <a:solidFill>
                    <a:srgbClr val="FFFFFF"/>
                  </a:solidFill>
                  <a:latin typeface="HK Grotesk Bold"/>
                </a:rPr>
                <a:t>우수한 접근성</a:t>
              </a:r>
              <a:endParaRPr lang="en-US" sz="3200" b="1" dirty="0">
                <a:solidFill>
                  <a:srgbClr val="FFFFFF"/>
                </a:solidFill>
                <a:latin typeface="HK Grotesk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87812" y="3217493"/>
              <a:ext cx="5151296" cy="21188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FFFFFF"/>
                  </a:solidFill>
                  <a:latin typeface="HK Grotesk Medium"/>
                </a:rPr>
                <a:t>지리적 근접성</a:t>
              </a:r>
              <a:endParaRPr lang="en-US" altLang="ko-KR" sz="3000" dirty="0">
                <a:solidFill>
                  <a:srgbClr val="FFFFFF"/>
                </a:solidFill>
                <a:latin typeface="HK Grotesk Medium"/>
              </a:endParaRPr>
            </a:p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2500" dirty="0">
                  <a:solidFill>
                    <a:srgbClr val="FFFFFF"/>
                  </a:solidFill>
                  <a:latin typeface="HK Grotesk Medium"/>
                </a:rPr>
                <a:t>(</a:t>
              </a:r>
              <a:r>
                <a:rPr lang="ko-KR" altLang="en-US" sz="2500" dirty="0">
                  <a:solidFill>
                    <a:srgbClr val="FFFFFF"/>
                  </a:solidFill>
                  <a:latin typeface="HK Grotesk Medium"/>
                </a:rPr>
                <a:t>시차</a:t>
              </a:r>
              <a:r>
                <a:rPr lang="en-US" altLang="ko-KR" sz="2500" dirty="0">
                  <a:solidFill>
                    <a:srgbClr val="FFFFFF"/>
                  </a:solidFill>
                  <a:latin typeface="HK Grotesk Medium"/>
                </a:rPr>
                <a:t> 1~2</a:t>
              </a:r>
              <a:r>
                <a:rPr lang="ko-KR" altLang="en-US" sz="2500" dirty="0">
                  <a:solidFill>
                    <a:srgbClr val="FFFFFF"/>
                  </a:solidFill>
                  <a:latin typeface="HK Grotesk Medium"/>
                </a:rPr>
                <a:t>시간</a:t>
              </a:r>
              <a:r>
                <a:rPr lang="en-US" altLang="ko-KR" sz="2500" dirty="0">
                  <a:solidFill>
                    <a:srgbClr val="FFFFFF"/>
                  </a:solidFill>
                  <a:latin typeface="HK Grotesk Medium"/>
                </a:rPr>
                <a:t>)</a:t>
              </a:r>
            </a:p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FFFFFF"/>
                  </a:solidFill>
                  <a:latin typeface="HK Grotesk Medium"/>
                </a:rPr>
                <a:t>문화적 연결성</a:t>
              </a:r>
              <a:endParaRPr lang="en-US" altLang="ko-KR" sz="3000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10" name="AutoShape 10"/>
            <p:cNvSpPr/>
            <p:nvPr/>
          </p:nvSpPr>
          <p:spPr>
            <a:xfrm rot="10800000">
              <a:off x="3139693" y="1449922"/>
              <a:ext cx="47535" cy="1353050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514110" y="4154401"/>
            <a:ext cx="4745190" cy="4016790"/>
            <a:chOff x="0" y="-9525"/>
            <a:chExt cx="6326920" cy="535572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"/>
              <a:ext cx="6326920" cy="1301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ko-KR" altLang="en-US" sz="3200" b="1" dirty="0">
                  <a:solidFill>
                    <a:srgbClr val="FFFFFF"/>
                  </a:solidFill>
                  <a:latin typeface="HK Grotesk Bold"/>
                </a:rPr>
                <a:t>다양한 보험수요 및 </a:t>
              </a:r>
              <a:endParaRPr lang="en-US" altLang="ko-KR" sz="3200" b="1" dirty="0">
                <a:solidFill>
                  <a:srgbClr val="FFFFFF"/>
                </a:solidFill>
                <a:latin typeface="HK Grotesk Bold"/>
              </a:endParaRPr>
            </a:p>
            <a:p>
              <a:pPr algn="ctr">
                <a:lnSpc>
                  <a:spcPts val="3840"/>
                </a:lnSpc>
              </a:pPr>
              <a:r>
                <a:rPr lang="ko-KR" altLang="en-US" sz="3200" b="1" dirty="0">
                  <a:solidFill>
                    <a:srgbClr val="FFFFFF"/>
                  </a:solidFill>
                  <a:latin typeface="HK Grotesk Bold"/>
                </a:rPr>
                <a:t>인구구조 변화</a:t>
              </a:r>
              <a:endParaRPr lang="en-US" sz="3200" b="1" dirty="0">
                <a:solidFill>
                  <a:srgbClr val="FFFFFF"/>
                </a:solidFill>
                <a:latin typeface="HK Grotesk Bold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587812" y="3217493"/>
              <a:ext cx="5151296" cy="2128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FFFFFF"/>
                  </a:solidFill>
                  <a:latin typeface="HK Grotesk Medium"/>
                </a:rPr>
                <a:t>건강보험</a:t>
              </a:r>
              <a:r>
                <a:rPr lang="en-US" altLang="ko-KR" sz="3000" dirty="0">
                  <a:solidFill>
                    <a:srgbClr val="FFFFFF"/>
                  </a:solidFill>
                  <a:latin typeface="HK Grotesk Medium"/>
                </a:rPr>
                <a:t>, </a:t>
              </a:r>
              <a:r>
                <a:rPr lang="ko-KR" altLang="en-US" sz="3000" dirty="0">
                  <a:solidFill>
                    <a:srgbClr val="FFFFFF"/>
                  </a:solidFill>
                  <a:latin typeface="HK Grotesk Medium"/>
                </a:rPr>
                <a:t>생명보험 등 </a:t>
              </a:r>
              <a:endParaRPr lang="en-US" altLang="ko-KR" sz="3000" dirty="0">
                <a:solidFill>
                  <a:srgbClr val="FFFFFF"/>
                </a:solidFill>
                <a:latin typeface="HK Grotesk Medium"/>
              </a:endParaRPr>
            </a:p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FFFFFF"/>
                  </a:solidFill>
                  <a:latin typeface="HK Grotesk Medium"/>
                </a:rPr>
                <a:t>보험상품 수요 </a:t>
              </a:r>
              <a:r>
                <a:rPr lang="ko-KR" altLang="en-US" sz="3000" dirty="0">
                  <a:solidFill>
                    <a:srgbClr val="C00000"/>
                  </a:solidFill>
                  <a:latin typeface="HK Grotesk Medium"/>
                  <a:sym typeface="Wingdings" panose="05000000000000000000" pitchFamily="2" charset="2"/>
                </a:rPr>
                <a:t></a:t>
              </a:r>
              <a:endParaRPr lang="en-US" altLang="ko-KR" sz="3000" dirty="0">
                <a:solidFill>
                  <a:srgbClr val="C00000"/>
                </a:solidFill>
                <a:latin typeface="HK Grotesk Medium"/>
              </a:endParaRPr>
            </a:p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FFFFFF"/>
                  </a:solidFill>
                  <a:latin typeface="HK Grotesk Medium"/>
                </a:rPr>
                <a:t>젊은 인구 </a:t>
              </a:r>
              <a:r>
                <a:rPr lang="ko-KR" altLang="en-US" sz="3000" dirty="0">
                  <a:solidFill>
                    <a:srgbClr val="C00000"/>
                  </a:solidFill>
                  <a:latin typeface="HK Grotesk Medium"/>
                  <a:sym typeface="Wingdings" panose="05000000000000000000" pitchFamily="2" charset="2"/>
                </a:rPr>
                <a:t></a:t>
              </a:r>
              <a:endParaRPr lang="en-US" sz="3000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14" name="AutoShape 14"/>
            <p:cNvSpPr/>
            <p:nvPr/>
          </p:nvSpPr>
          <p:spPr>
            <a:xfrm rot="10800000">
              <a:off x="3139693" y="1449922"/>
              <a:ext cx="47535" cy="1353048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0D52C09-3621-4D76-9F36-61CD0F5EDFDD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 Bold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525" y="0"/>
            <a:ext cx="9144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064351" y="2933700"/>
            <a:ext cx="7622447" cy="4580076"/>
            <a:chOff x="230335" y="1986741"/>
            <a:chExt cx="8207740" cy="4440293"/>
          </a:xfrm>
        </p:grpSpPr>
        <p:sp>
          <p:nvSpPr>
            <p:cNvPr id="6" name="TextBox 6"/>
            <p:cNvSpPr txBox="1"/>
            <p:nvPr/>
          </p:nvSpPr>
          <p:spPr>
            <a:xfrm>
              <a:off x="230335" y="1986741"/>
              <a:ext cx="8207740" cy="86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algn="l" rtl="0" eaLnBrk="1" latinLnBrk="0" hangingPunct="1">
                <a:lnSpc>
                  <a:spcPts val="784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ko-KR" sz="5000" b="1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동남</a:t>
              </a:r>
              <a:r>
                <a:rPr lang="en-US" altLang="ko-KR" sz="5000" b="1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 </a:t>
              </a:r>
              <a:r>
                <a:rPr lang="ko-KR" altLang="ko-KR" sz="5000" b="1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아시아란</a:t>
              </a:r>
              <a:r>
                <a:rPr lang="en-US" altLang="ko-KR" sz="5000" b="1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?</a:t>
              </a:r>
              <a:endParaRPr lang="ko-KR" altLang="ko-KR" sz="5000" b="1" dirty="0">
                <a:effectLst/>
                <a:latin typeface="+mn-ea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67332" y="3464229"/>
              <a:ext cx="7933743" cy="29628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algn="l" rtl="0" eaLnBrk="1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3000" b="1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ASEAN-5</a:t>
              </a:r>
              <a:endParaRPr lang="ko-KR" altLang="ko-KR" sz="3000" dirty="0">
                <a:effectLst/>
                <a:latin typeface="+mn-ea"/>
              </a:endParaRPr>
            </a:p>
            <a:p>
              <a:pPr marL="0" algn="l" rtl="0" eaLnBrk="1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인도네시아</a:t>
              </a:r>
              <a:r>
                <a:rPr lang="en-US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, </a:t>
              </a:r>
              <a:r>
                <a:rPr lang="ko-KR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태국</a:t>
              </a:r>
              <a:r>
                <a:rPr lang="en-US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, </a:t>
              </a:r>
              <a:r>
                <a:rPr lang="ko-KR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말레이시아</a:t>
              </a:r>
              <a:r>
                <a:rPr lang="en-US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, </a:t>
              </a:r>
              <a:r>
                <a:rPr lang="ko-KR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베트남</a:t>
              </a:r>
              <a:r>
                <a:rPr lang="en-US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, </a:t>
              </a:r>
              <a:r>
                <a:rPr lang="ko-KR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필리핀</a:t>
              </a:r>
              <a:endParaRPr lang="en-US" altLang="ko-KR" sz="2500" kern="1200" dirty="0">
                <a:solidFill>
                  <a:srgbClr val="FFFFFF"/>
                </a:solidFill>
                <a:effectLst/>
                <a:latin typeface="+mn-ea"/>
                <a:cs typeface="Pretendard"/>
              </a:endParaRPr>
            </a:p>
            <a:p>
              <a:pPr marL="0" algn="l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endParaRPr lang="ko-KR" altLang="ko-KR" sz="2500" dirty="0">
                <a:effectLst/>
                <a:latin typeface="+mn-ea"/>
              </a:endParaRPr>
            </a:p>
            <a:p>
              <a:pPr marL="0" algn="l" rtl="0" eaLnBrk="1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3000" b="1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ASEAN-10</a:t>
              </a:r>
              <a:endParaRPr lang="ko-KR" altLang="ko-KR" sz="3000" dirty="0">
                <a:effectLst/>
                <a:latin typeface="+mn-ea"/>
              </a:endParaRPr>
            </a:p>
            <a:p>
              <a:pPr marL="0" algn="l" rtl="0" eaLnBrk="1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+ </a:t>
              </a:r>
              <a:r>
                <a:rPr lang="ko-KR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미얀마</a:t>
              </a:r>
              <a:r>
                <a:rPr lang="en-US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, </a:t>
              </a:r>
              <a:r>
                <a:rPr lang="ko-KR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캄보디아</a:t>
              </a:r>
              <a:r>
                <a:rPr lang="en-US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, </a:t>
              </a:r>
              <a:r>
                <a:rPr lang="ko-KR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라오스</a:t>
              </a:r>
              <a:r>
                <a:rPr lang="en-US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, </a:t>
              </a:r>
              <a:r>
                <a:rPr lang="ko-KR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브루나이</a:t>
              </a:r>
              <a:r>
                <a:rPr lang="en-US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, </a:t>
              </a:r>
              <a:r>
                <a:rPr lang="ko-KR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싱가포르</a:t>
              </a:r>
              <a:endParaRPr lang="ko-KR" altLang="ko-KR" sz="2500" dirty="0">
                <a:effectLst/>
                <a:latin typeface="+mn-ea"/>
              </a:endParaRPr>
            </a:p>
          </p:txBody>
        </p:sp>
      </p:grpSp>
      <p:sp>
        <p:nvSpPr>
          <p:cNvPr id="9" name="TextBox 7">
            <a:extLst>
              <a:ext uri="{FF2B5EF4-FFF2-40B4-BE49-F238E27FC236}">
                <a16:creationId xmlns:a16="http://schemas.microsoft.com/office/drawing/2014/main" id="{76E96456-0A9E-5F5D-AE0D-4E925AE80849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latin typeface="HK Grotesk Bold"/>
              </a:rPr>
              <a:t>04</a:t>
            </a:r>
          </a:p>
        </p:txBody>
      </p:sp>
      <p:pic>
        <p:nvPicPr>
          <p:cNvPr id="12" name="그림 11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0CEA5388-CDFA-CFEF-A426-030814E1F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491" y="1485900"/>
            <a:ext cx="7074809" cy="7086600"/>
          </a:xfrm>
          <a:prstGeom prst="rect">
            <a:avLst/>
          </a:prstGeom>
        </p:spPr>
      </p:pic>
      <p:pic>
        <p:nvPicPr>
          <p:cNvPr id="21" name="그림 20" descr="지도, 텍스트, 아틀라스, 도표이(가) 표시된 사진&#10;&#10;자동 생성된 설명">
            <a:extLst>
              <a:ext uri="{FF2B5EF4-FFF2-40B4-BE49-F238E27FC236}">
                <a16:creationId xmlns:a16="http://schemas.microsoft.com/office/drawing/2014/main" id="{6B60DAF7-861F-D9F1-F3B6-66968AEDE1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7" y="1234246"/>
            <a:ext cx="7796213" cy="7489045"/>
          </a:xfrm>
          <a:prstGeom prst="rect">
            <a:avLst/>
          </a:prstGeom>
        </p:spPr>
      </p:pic>
      <p:sp>
        <p:nvSpPr>
          <p:cNvPr id="17" name="TextBox 6">
            <a:extLst>
              <a:ext uri="{FF2B5EF4-FFF2-40B4-BE49-F238E27FC236}">
                <a16:creationId xmlns:a16="http://schemas.microsoft.com/office/drawing/2014/main" id="{19F39D18-8079-C016-252B-F503A57AEEA0}"/>
              </a:ext>
            </a:extLst>
          </p:cNvPr>
          <p:cNvSpPr txBox="1"/>
          <p:nvPr/>
        </p:nvSpPr>
        <p:spPr>
          <a:xfrm>
            <a:off x="13055600" y="1061873"/>
            <a:ext cx="4378618" cy="8480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algn="l" rtl="0" eaLnBrk="1" latinLnBrk="0" hangingPunct="1">
              <a:lnSpc>
                <a:spcPts val="784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500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cs typeface="Pretendard"/>
              </a:rPr>
              <a:t>평균 </a:t>
            </a:r>
            <a:r>
              <a:rPr lang="en-US" altLang="ko-KR" sz="3500" b="1" u="sng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cs typeface="Pretendard"/>
              </a:rPr>
              <a:t>5</a:t>
            </a:r>
            <a:r>
              <a:rPr lang="ko-KR" altLang="en-US" sz="3500" b="1" u="sng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cs typeface="Pretendard"/>
              </a:rPr>
              <a:t>시간</a:t>
            </a:r>
            <a:r>
              <a:rPr lang="en-US" altLang="ko-KR" sz="3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Pretendard"/>
              </a:rPr>
              <a:t>45</a:t>
            </a:r>
            <a:r>
              <a:rPr lang="ko-KR" altLang="en-US" sz="3500" b="1" u="sng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cs typeface="Pretendard"/>
              </a:rPr>
              <a:t>분</a:t>
            </a:r>
            <a:r>
              <a:rPr lang="ko-KR" altLang="en-US" sz="3500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cs typeface="Pretendard"/>
              </a:rPr>
              <a:t> 거리</a:t>
            </a:r>
            <a:endParaRPr lang="ko-KR" altLang="ko-KR" sz="35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6E96456-0A9E-5F5D-AE0D-4E925AE80849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latin typeface="HK Grotesk Bold"/>
              </a:rPr>
              <a:t>05</a:t>
            </a:r>
          </a:p>
        </p:txBody>
      </p:sp>
      <p:pic>
        <p:nvPicPr>
          <p:cNvPr id="12" name="그림 11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0CEA5388-CDFA-CFEF-A426-030814E1F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491" y="1485900"/>
            <a:ext cx="7074809" cy="7086600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D57BC6D-1DB3-A4EC-95F2-7127627D9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989621"/>
              </p:ext>
            </p:extLst>
          </p:nvPr>
        </p:nvGraphicFramePr>
        <p:xfrm>
          <a:off x="972000" y="2387629"/>
          <a:ext cx="7200000" cy="555399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170029983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803531869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824248727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302834816"/>
                    </a:ext>
                  </a:extLst>
                </a:gridCol>
              </a:tblGrid>
              <a:tr h="468000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동남아 주요 국가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GDP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순위 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전체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 188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개국 중 순위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8164706"/>
                  </a:ext>
                </a:extLst>
              </a:tr>
              <a:tr h="7053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순위</a:t>
                      </a:r>
                      <a:endParaRPr lang="en-US" altLang="ko-KR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국가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GDP/</a:t>
                      </a:r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인당</a:t>
                      </a:r>
                      <a:endParaRPr lang="en-US" altLang="ko-KR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</a:t>
                      </a:r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단위</a:t>
                      </a:r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: USD)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인구수</a:t>
                      </a:r>
                      <a:endParaRPr lang="en-US" altLang="ko-KR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</a:t>
                      </a:r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단위</a:t>
                      </a:r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만명</a:t>
                      </a:r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8031879"/>
                  </a:ext>
                </a:extLst>
              </a:tr>
              <a:tr h="495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31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대한민국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34,165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5,178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2866169"/>
                  </a:ext>
                </a:extLst>
              </a:tr>
              <a:tr h="495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싱가포르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88,447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594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3541257"/>
                  </a:ext>
                </a:extLst>
              </a:tr>
              <a:tr h="495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29</a:t>
                      </a:r>
                      <a:r>
                        <a:rPr lang="ko-KR" altLang="en-US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브루나이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35,111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45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05101044"/>
                  </a:ext>
                </a:extLst>
              </a:tr>
              <a:tr h="495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67</a:t>
                      </a:r>
                      <a:r>
                        <a:rPr lang="ko-KR" altLang="en-US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말레이시아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13,315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3,419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8602497"/>
                  </a:ext>
                </a:extLst>
              </a:tr>
              <a:tr h="495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88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태국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7,812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7,138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70336494"/>
                  </a:ext>
                </a:extLst>
              </a:tr>
              <a:tr h="474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114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인도네시아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+mn-lt"/>
                        </a:rPr>
                        <a:t>5,271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27,753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43637860"/>
                  </a:ext>
                </a:extLst>
              </a:tr>
              <a:tr h="474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120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베트남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4,623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9,885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00455369"/>
                  </a:ext>
                </a:extLst>
              </a:tr>
              <a:tr h="474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124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필리핀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4,130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11,733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869316"/>
                  </a:ext>
                </a:extLst>
              </a:tr>
              <a:tr h="432000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출처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: IMF April 2024)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336984"/>
                  </a:ext>
                </a:extLst>
              </a:tr>
            </a:tbl>
          </a:graphicData>
        </a:graphic>
      </p:graphicFrame>
      <p:sp>
        <p:nvSpPr>
          <p:cNvPr id="10" name="TextBox 3">
            <a:extLst>
              <a:ext uri="{FF2B5EF4-FFF2-40B4-BE49-F238E27FC236}">
                <a16:creationId xmlns:a16="http://schemas.microsoft.com/office/drawing/2014/main" id="{E737E5AD-0ED3-9DEC-3924-4891E1F22813}"/>
              </a:ext>
            </a:extLst>
          </p:cNvPr>
          <p:cNvSpPr txBox="1"/>
          <p:nvPr/>
        </p:nvSpPr>
        <p:spPr>
          <a:xfrm>
            <a:off x="-228600" y="114300"/>
            <a:ext cx="2514600" cy="894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ko-KR" altLang="en-US" sz="4000" b="1" dirty="0">
                <a:solidFill>
                  <a:srgbClr val="FFFFFF"/>
                </a:solidFill>
                <a:latin typeface="HK Grotesk Bold"/>
              </a:rPr>
              <a:t>경 제</a:t>
            </a:r>
            <a:endParaRPr lang="en-US" sz="4000" b="1" dirty="0">
              <a:solidFill>
                <a:srgbClr val="FFFFFF"/>
              </a:solidFill>
              <a:latin typeface="HK Grotesk Bold"/>
            </a:endParaRPr>
          </a:p>
        </p:txBody>
      </p:sp>
    </p:spTree>
    <p:extLst>
      <p:ext uri="{BB962C8B-B14F-4D97-AF65-F5344CB8AC3E}">
        <p14:creationId xmlns:p14="http://schemas.microsoft.com/office/powerpoint/2010/main" val="1662317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5442"/>
            <a:ext cx="18288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6E96456-0A9E-5F5D-AE0D-4E925AE80849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HK Grotesk Bold"/>
              </a:rPr>
              <a:t>06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E737E5AD-0ED3-9DEC-3924-4891E1F22813}"/>
              </a:ext>
            </a:extLst>
          </p:cNvPr>
          <p:cNvSpPr txBox="1"/>
          <p:nvPr/>
        </p:nvSpPr>
        <p:spPr>
          <a:xfrm>
            <a:off x="457200" y="114300"/>
            <a:ext cx="3810000" cy="894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ko-KR" altLang="en-US" sz="4000" b="1" dirty="0">
                <a:solidFill>
                  <a:srgbClr val="FFFFFF"/>
                </a:solidFill>
                <a:latin typeface="HK Grotesk Bold"/>
              </a:rPr>
              <a:t>브루나이</a:t>
            </a:r>
            <a:r>
              <a:rPr lang="en-US" altLang="ko-KR" sz="4000" b="1" dirty="0">
                <a:solidFill>
                  <a:srgbClr val="FFFFFF"/>
                </a:solidFill>
                <a:latin typeface="HK Grotesk Bold"/>
              </a:rPr>
              <a:t>?</a:t>
            </a:r>
            <a:endParaRPr lang="en-US" sz="4000" b="1" dirty="0">
              <a:solidFill>
                <a:srgbClr val="FFFFFF"/>
              </a:solidFill>
              <a:latin typeface="HK Grotesk Bold"/>
            </a:endParaRPr>
          </a:p>
        </p:txBody>
      </p:sp>
      <p:pic>
        <p:nvPicPr>
          <p:cNvPr id="4" name="온라인 미디어 3" title="롤스*이스만 600대? 세계 대표 산유국 국왕의 럭셔리 라이프 엿보기😲｜톡파원 25시｜JTBC 240101 방송">
            <a:hlinkClick r:id="" action="ppaction://media"/>
            <a:extLst>
              <a:ext uri="{FF2B5EF4-FFF2-40B4-BE49-F238E27FC236}">
                <a16:creationId xmlns:a16="http://schemas.microsoft.com/office/drawing/2014/main" id="{D4730605-95FB-6CF3-DA69-4D4FA5592B7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133600" y="1409700"/>
            <a:ext cx="14097000" cy="796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5442"/>
            <a:ext cx="18288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6E96456-0A9E-5F5D-AE0D-4E925AE80849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HK Grotesk Bold"/>
              </a:rPr>
              <a:t>07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D57BC6D-1DB3-A4EC-95F2-7127627D9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40661"/>
              </p:ext>
            </p:extLst>
          </p:nvPr>
        </p:nvGraphicFramePr>
        <p:xfrm>
          <a:off x="1066801" y="2019301"/>
          <a:ext cx="15620999" cy="546023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47487">
                  <a:extLst>
                    <a:ext uri="{9D8B030D-6E8A-4147-A177-3AD203B41FA5}">
                      <a16:colId xmlns:a16="http://schemas.microsoft.com/office/drawing/2014/main" val="1803531869"/>
                    </a:ext>
                  </a:extLst>
                </a:gridCol>
                <a:gridCol w="1721689">
                  <a:extLst>
                    <a:ext uri="{9D8B030D-6E8A-4147-A177-3AD203B41FA5}">
                      <a16:colId xmlns:a16="http://schemas.microsoft.com/office/drawing/2014/main" val="2824248727"/>
                    </a:ext>
                  </a:extLst>
                </a:gridCol>
                <a:gridCol w="1721689">
                  <a:extLst>
                    <a:ext uri="{9D8B030D-6E8A-4147-A177-3AD203B41FA5}">
                      <a16:colId xmlns:a16="http://schemas.microsoft.com/office/drawing/2014/main" val="4047507259"/>
                    </a:ext>
                  </a:extLst>
                </a:gridCol>
                <a:gridCol w="1721689">
                  <a:extLst>
                    <a:ext uri="{9D8B030D-6E8A-4147-A177-3AD203B41FA5}">
                      <a16:colId xmlns:a16="http://schemas.microsoft.com/office/drawing/2014/main" val="2302834816"/>
                    </a:ext>
                  </a:extLst>
                </a:gridCol>
                <a:gridCol w="1721689">
                  <a:extLst>
                    <a:ext uri="{9D8B030D-6E8A-4147-A177-3AD203B41FA5}">
                      <a16:colId xmlns:a16="http://schemas.microsoft.com/office/drawing/2014/main" val="2131520155"/>
                    </a:ext>
                  </a:extLst>
                </a:gridCol>
                <a:gridCol w="1721689">
                  <a:extLst>
                    <a:ext uri="{9D8B030D-6E8A-4147-A177-3AD203B41FA5}">
                      <a16:colId xmlns:a16="http://schemas.microsoft.com/office/drawing/2014/main" val="921590199"/>
                    </a:ext>
                  </a:extLst>
                </a:gridCol>
                <a:gridCol w="1721689">
                  <a:extLst>
                    <a:ext uri="{9D8B030D-6E8A-4147-A177-3AD203B41FA5}">
                      <a16:colId xmlns:a16="http://schemas.microsoft.com/office/drawing/2014/main" val="2315096056"/>
                    </a:ext>
                  </a:extLst>
                </a:gridCol>
                <a:gridCol w="1721689">
                  <a:extLst>
                    <a:ext uri="{9D8B030D-6E8A-4147-A177-3AD203B41FA5}">
                      <a16:colId xmlns:a16="http://schemas.microsoft.com/office/drawing/2014/main" val="1008684964"/>
                    </a:ext>
                  </a:extLst>
                </a:gridCol>
                <a:gridCol w="1721689">
                  <a:extLst>
                    <a:ext uri="{9D8B030D-6E8A-4147-A177-3AD203B41FA5}">
                      <a16:colId xmlns:a16="http://schemas.microsoft.com/office/drawing/2014/main" val="3082201783"/>
                    </a:ext>
                  </a:extLst>
                </a:gridCol>
              </a:tblGrid>
              <a:tr h="513317">
                <a:tc gridSpan="9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b="1" dirty="0">
                          <a:solidFill>
                            <a:schemeClr val="bg1"/>
                          </a:solidFill>
                        </a:rPr>
                        <a:t>동남아 주요 국가 인구 정보</a:t>
                      </a:r>
                      <a:endParaRPr lang="en-US" altLang="ko-KR" sz="25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8164706"/>
                  </a:ext>
                </a:extLst>
              </a:tr>
              <a:tr h="6987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국가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인구수</a:t>
                      </a:r>
                      <a:endParaRPr lang="en-US" altLang="ko-KR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단위</a:t>
                      </a:r>
                      <a:r>
                        <a:rPr lang="en-US" altLang="ko-KR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만명</a:t>
                      </a:r>
                      <a:r>
                        <a:rPr lang="en-US" altLang="ko-KR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유소년인구</a:t>
                      </a:r>
                      <a:endParaRPr lang="en-US" altLang="ko-KR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비중</a:t>
                      </a:r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(%)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고령인구</a:t>
                      </a:r>
                      <a:endParaRPr lang="en-US" altLang="ko-KR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비중</a:t>
                      </a:r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(%)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합계</a:t>
                      </a:r>
                      <a:endParaRPr lang="en-US" altLang="ko-KR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출산율</a:t>
                      </a:r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노령화</a:t>
                      </a:r>
                      <a:endParaRPr lang="en-US" altLang="ko-KR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지수</a:t>
                      </a:r>
                      <a:r>
                        <a:rPr lang="en-US" altLang="ko-KR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(%)</a:t>
                      </a:r>
                      <a:endParaRPr lang="ko-KR" altLang="en-US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기대수명</a:t>
                      </a:r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세</a:t>
                      </a:r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인간개발지수</a:t>
                      </a:r>
                      <a:endParaRPr lang="en-US" altLang="ko-KR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(1</a:t>
                      </a:r>
                      <a:r>
                        <a:rPr lang="ko-KR" altLang="en-US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점 만점</a:t>
                      </a:r>
                      <a:r>
                        <a:rPr lang="en-US" altLang="ko-KR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인터넷</a:t>
                      </a:r>
                      <a:endParaRPr lang="en-US" altLang="ko-KR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사용률</a:t>
                      </a:r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(%)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38031879"/>
                  </a:ext>
                </a:extLst>
              </a:tr>
              <a:tr h="4906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대한민국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5,178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10.6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19.4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0.89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183.2</a:t>
                      </a:r>
                      <a:endParaRPr lang="ko-KR" altLang="en-US" sz="18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84.3</a:t>
                      </a:r>
                      <a:endParaRPr lang="ko-KR" altLang="en-US" sz="18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0.925</a:t>
                      </a:r>
                      <a:endParaRPr lang="ko-KR" altLang="en-US" sz="18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97.2</a:t>
                      </a:r>
                      <a:endParaRPr lang="ko-KR" altLang="en-US" sz="18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2866169"/>
                  </a:ext>
                </a:extLst>
              </a:tr>
              <a:tr h="4906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싱가포르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594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11.6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17.1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1.05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148.1</a:t>
                      </a:r>
                      <a:endParaRPr lang="ko-KR" altLang="en-US" sz="18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84.4</a:t>
                      </a:r>
                      <a:endParaRPr lang="ko-KR" altLang="en-US" sz="18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0.939</a:t>
                      </a:r>
                      <a:endParaRPr lang="ko-KR" altLang="en-US" sz="18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96.0</a:t>
                      </a:r>
                      <a:endParaRPr lang="ko-KR" altLang="en-US" sz="18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8602497"/>
                  </a:ext>
                </a:extLst>
              </a:tr>
              <a:tr h="4906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★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브루나이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45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21.4</a:t>
                      </a:r>
                      <a:endParaRPr lang="ko-KR" altLang="en-US" sz="18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7.0</a:t>
                      </a:r>
                      <a:endParaRPr lang="ko-KR" altLang="en-US" sz="18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1.74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32.5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74.6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0.829</a:t>
                      </a:r>
                      <a:endParaRPr lang="ko-KR" altLang="en-US" sz="18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98.1</a:t>
                      </a:r>
                      <a:endParaRPr lang="ko-KR" altLang="en-US" sz="18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70336494"/>
                  </a:ext>
                </a:extLst>
              </a:tr>
              <a:tr h="4696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★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말레이시아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3,419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22.2</a:t>
                      </a:r>
                      <a:endParaRPr lang="ko-KR" altLang="en-US" sz="18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8.1</a:t>
                      </a:r>
                      <a:endParaRPr lang="ko-KR" altLang="en-US" sz="18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1.76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36.4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76.6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0.803</a:t>
                      </a:r>
                      <a:endParaRPr lang="ko-KR" altLang="en-US" sz="18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97.4</a:t>
                      </a:r>
                      <a:endParaRPr lang="ko-KR" altLang="en-US" sz="18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43637860"/>
                  </a:ext>
                </a:extLst>
              </a:tr>
              <a:tr h="46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베트남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7,138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22.0</a:t>
                      </a:r>
                      <a:endParaRPr lang="ko-KR" altLang="en-US" sz="18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10.0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1.93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45.4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74.9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0.703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78.6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00455369"/>
                  </a:ext>
                </a:extLst>
              </a:tr>
              <a:tr h="46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태국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27,753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14.9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16.7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1.31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112.0</a:t>
                      </a:r>
                      <a:endParaRPr lang="ko-KR" altLang="en-US" sz="18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80.1</a:t>
                      </a:r>
                      <a:endParaRPr lang="ko-KR" altLang="en-US" sz="18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0.800</a:t>
                      </a:r>
                      <a:endParaRPr lang="ko-KR" altLang="en-US" sz="18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88.0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1869316"/>
                  </a:ext>
                </a:extLst>
              </a:tr>
              <a:tr h="46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인도네시아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9,885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24.5</a:t>
                      </a:r>
                      <a:endParaRPr lang="ko-KR" altLang="en-US" sz="18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7.3</a:t>
                      </a:r>
                      <a:endParaRPr lang="ko-KR" altLang="en-US" sz="18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2.12</a:t>
                      </a:r>
                      <a:endParaRPr lang="ko-KR" altLang="en-US" sz="18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29.6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71.2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0.705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66.5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46202380"/>
                  </a:ext>
                </a:extLst>
              </a:tr>
              <a:tr h="46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필리핀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11,733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29.7</a:t>
                      </a:r>
                      <a:endParaRPr lang="ko-KR" altLang="en-US" sz="18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5.8</a:t>
                      </a:r>
                      <a:endParaRPr lang="ko-KR" altLang="en-US" sz="18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2.67</a:t>
                      </a:r>
                      <a:endParaRPr lang="ko-KR" altLang="en-US" sz="18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19.5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72.4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0.699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52.7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7118239"/>
                  </a:ext>
                </a:extLst>
              </a:tr>
              <a:tr h="427963">
                <a:tc gridSpan="9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출처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: KOSIS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세계속의 한국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통계청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336984"/>
                  </a:ext>
                </a:extLst>
              </a:tr>
            </a:tbl>
          </a:graphicData>
        </a:graphic>
      </p:graphicFrame>
      <p:sp>
        <p:nvSpPr>
          <p:cNvPr id="10" name="TextBox 3">
            <a:extLst>
              <a:ext uri="{FF2B5EF4-FFF2-40B4-BE49-F238E27FC236}">
                <a16:creationId xmlns:a16="http://schemas.microsoft.com/office/drawing/2014/main" id="{E737E5AD-0ED3-9DEC-3924-4891E1F22813}"/>
              </a:ext>
            </a:extLst>
          </p:cNvPr>
          <p:cNvSpPr txBox="1"/>
          <p:nvPr/>
        </p:nvSpPr>
        <p:spPr>
          <a:xfrm>
            <a:off x="457200" y="114300"/>
            <a:ext cx="3810000" cy="894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ko-KR" altLang="en-US" sz="4000" b="1" dirty="0">
                <a:solidFill>
                  <a:srgbClr val="FFFFFF"/>
                </a:solidFill>
                <a:latin typeface="HK Grotesk Bold"/>
              </a:rPr>
              <a:t>인 구</a:t>
            </a:r>
            <a:endParaRPr lang="en-US" sz="4000" b="1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1C8171C1-8CD4-7FC1-7E3F-3F2AACBAFB65}"/>
              </a:ext>
            </a:extLst>
          </p:cNvPr>
          <p:cNvSpPr txBox="1"/>
          <p:nvPr/>
        </p:nvSpPr>
        <p:spPr>
          <a:xfrm>
            <a:off x="1110344" y="7586281"/>
            <a:ext cx="15011400" cy="80841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노령화 지수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유소년 인구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(14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세 이하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에 대한 고령인구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(65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세 이상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의 백분비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342900" indent="-3429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인간 개발지수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교육수준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국민소득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평균 수명 등을 기반으로 한 지수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노르웨이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위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03006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6E96456-0A9E-5F5D-AE0D-4E925AE80849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latin typeface="HK Grotesk Bold"/>
              </a:rPr>
              <a:t>08</a:t>
            </a:r>
          </a:p>
        </p:txBody>
      </p:sp>
      <p:pic>
        <p:nvPicPr>
          <p:cNvPr id="12" name="그림 11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0CEA5388-CDFA-CFEF-A426-030814E1F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491" y="1485900"/>
            <a:ext cx="7074809" cy="7086600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D57BC6D-1DB3-A4EC-95F2-7127627D9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182763"/>
              </p:ext>
            </p:extLst>
          </p:nvPr>
        </p:nvGraphicFramePr>
        <p:xfrm>
          <a:off x="972000" y="2387629"/>
          <a:ext cx="7200000" cy="543122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170029983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803531869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824248727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302834816"/>
                    </a:ext>
                  </a:extLst>
                </a:gridCol>
              </a:tblGrid>
              <a:tr h="509805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동남아 주요 국가 부패 인식 지수 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전체 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180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개 국가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8164706"/>
                  </a:ext>
                </a:extLst>
              </a:tr>
              <a:tr h="6939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순 위</a:t>
                      </a:r>
                      <a:endParaRPr lang="en-US" altLang="ko-KR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국가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점수</a:t>
                      </a:r>
                      <a:endParaRPr lang="en-US" altLang="ko-KR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(100</a:t>
                      </a:r>
                      <a:r>
                        <a:rPr lang="ko-KR" altLang="en-US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점 만점</a:t>
                      </a:r>
                      <a:r>
                        <a:rPr lang="en-US" altLang="ko-KR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작년 대비 </a:t>
                      </a:r>
                      <a:endParaRPr lang="en-US" altLang="ko-KR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증감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8031879"/>
                  </a:ext>
                </a:extLst>
              </a:tr>
              <a:tr h="487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32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대한민국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63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-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2866169"/>
                  </a:ext>
                </a:extLst>
              </a:tr>
              <a:tr h="487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싱가포르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83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-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8602497"/>
                  </a:ext>
                </a:extLst>
              </a:tr>
              <a:tr h="487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35</a:t>
                      </a:r>
                      <a:r>
                        <a:rPr lang="ko-KR" altLang="en-US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브루나이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60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-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70336494"/>
                  </a:ext>
                </a:extLst>
              </a:tr>
              <a:tr h="466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57</a:t>
                      </a:r>
                      <a:r>
                        <a:rPr lang="ko-KR" altLang="en-US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말레이시아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50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+3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43637860"/>
                  </a:ext>
                </a:extLst>
              </a:tr>
              <a:tr h="466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83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베트남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41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△</a:t>
                      </a:r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1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00455369"/>
                  </a:ext>
                </a:extLst>
              </a:tr>
              <a:tr h="466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108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태국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35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△</a:t>
                      </a:r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1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1869316"/>
                  </a:ext>
                </a:extLst>
              </a:tr>
              <a:tr h="466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115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인도네시아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34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-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46202380"/>
                  </a:ext>
                </a:extLst>
              </a:tr>
              <a:tr h="466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115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필리핀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34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+1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7118239"/>
                  </a:ext>
                </a:extLst>
              </a:tr>
              <a:tr h="425035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출처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국제투명성기구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 2023)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336984"/>
                  </a:ext>
                </a:extLst>
              </a:tr>
            </a:tbl>
          </a:graphicData>
        </a:graphic>
      </p:graphicFrame>
      <p:sp>
        <p:nvSpPr>
          <p:cNvPr id="10" name="TextBox 3">
            <a:extLst>
              <a:ext uri="{FF2B5EF4-FFF2-40B4-BE49-F238E27FC236}">
                <a16:creationId xmlns:a16="http://schemas.microsoft.com/office/drawing/2014/main" id="{E737E5AD-0ED3-9DEC-3924-4891E1F22813}"/>
              </a:ext>
            </a:extLst>
          </p:cNvPr>
          <p:cNvSpPr txBox="1"/>
          <p:nvPr/>
        </p:nvSpPr>
        <p:spPr>
          <a:xfrm>
            <a:off x="457200" y="114300"/>
            <a:ext cx="3810000" cy="894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ko-KR" altLang="en-US" sz="4000" b="1" dirty="0">
                <a:solidFill>
                  <a:srgbClr val="FFFFFF"/>
                </a:solidFill>
                <a:latin typeface="HK Grotesk Bold"/>
              </a:rPr>
              <a:t>사회 지수</a:t>
            </a:r>
            <a:endParaRPr lang="en-US" sz="4000" b="1" dirty="0">
              <a:solidFill>
                <a:srgbClr val="FFFFFF"/>
              </a:solidFill>
              <a:latin typeface="HK Grotesk Bold"/>
            </a:endParaRPr>
          </a:p>
        </p:txBody>
      </p:sp>
    </p:spTree>
    <p:extLst>
      <p:ext uri="{BB962C8B-B14F-4D97-AF65-F5344CB8AC3E}">
        <p14:creationId xmlns:p14="http://schemas.microsoft.com/office/powerpoint/2010/main" val="2550443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6E96456-0A9E-5F5D-AE0D-4E925AE80849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HK Grotesk Bold"/>
              </a:rPr>
              <a:t>09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D57BC6D-1DB3-A4EC-95F2-7127627D9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507781"/>
              </p:ext>
            </p:extLst>
          </p:nvPr>
        </p:nvGraphicFramePr>
        <p:xfrm>
          <a:off x="972000" y="2387630"/>
          <a:ext cx="7200000" cy="542961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170029983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803531869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824248727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302834816"/>
                    </a:ext>
                  </a:extLst>
                </a:gridCol>
              </a:tblGrid>
              <a:tr h="513941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동남아 주요 국가 부패 인식 지수 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전체 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180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개 국가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8164706"/>
                  </a:ext>
                </a:extLst>
              </a:tr>
              <a:tr h="6937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순 위</a:t>
                      </a:r>
                      <a:endParaRPr lang="en-US" altLang="ko-KR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국가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점수</a:t>
                      </a:r>
                      <a:endParaRPr lang="en-US" altLang="ko-KR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(100</a:t>
                      </a:r>
                      <a:r>
                        <a:rPr lang="ko-KR" altLang="en-US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점 만점</a:t>
                      </a:r>
                      <a:r>
                        <a:rPr lang="en-US" altLang="ko-KR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작년 대비 </a:t>
                      </a:r>
                      <a:endParaRPr lang="en-US" altLang="ko-KR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증감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8031879"/>
                  </a:ext>
                </a:extLst>
              </a:tr>
              <a:tr h="4870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32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대한민국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63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-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2866169"/>
                  </a:ext>
                </a:extLst>
              </a:tr>
              <a:tr h="4870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싱가포르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83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-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8602497"/>
                  </a:ext>
                </a:extLst>
              </a:tr>
              <a:tr h="4870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35</a:t>
                      </a:r>
                      <a:r>
                        <a:rPr lang="ko-KR" altLang="en-US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브루나이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60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-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70336494"/>
                  </a:ext>
                </a:extLst>
              </a:tr>
              <a:tr h="466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57</a:t>
                      </a:r>
                      <a:r>
                        <a:rPr lang="ko-KR" altLang="en-US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말레이시아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50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+3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43637860"/>
                  </a:ext>
                </a:extLst>
              </a:tr>
              <a:tr h="466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83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베트남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41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△</a:t>
                      </a:r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1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00455369"/>
                  </a:ext>
                </a:extLst>
              </a:tr>
              <a:tr h="466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108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태국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35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△</a:t>
                      </a:r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1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1869316"/>
                  </a:ext>
                </a:extLst>
              </a:tr>
              <a:tr h="466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115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인도네시아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34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-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46202380"/>
                  </a:ext>
                </a:extLst>
              </a:tr>
              <a:tr h="466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115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필리핀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34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+1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7118239"/>
                  </a:ext>
                </a:extLst>
              </a:tr>
              <a:tr h="424896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출처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국제투명성기구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 2023)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336984"/>
                  </a:ext>
                </a:extLst>
              </a:tr>
            </a:tbl>
          </a:graphicData>
        </a:graphic>
      </p:graphicFrame>
      <p:sp>
        <p:nvSpPr>
          <p:cNvPr id="10" name="TextBox 3">
            <a:extLst>
              <a:ext uri="{FF2B5EF4-FFF2-40B4-BE49-F238E27FC236}">
                <a16:creationId xmlns:a16="http://schemas.microsoft.com/office/drawing/2014/main" id="{E737E5AD-0ED3-9DEC-3924-4891E1F22813}"/>
              </a:ext>
            </a:extLst>
          </p:cNvPr>
          <p:cNvSpPr txBox="1"/>
          <p:nvPr/>
        </p:nvSpPr>
        <p:spPr>
          <a:xfrm>
            <a:off x="457200" y="114300"/>
            <a:ext cx="3810000" cy="894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ko-KR" altLang="en-US" sz="4000" b="1" dirty="0">
                <a:solidFill>
                  <a:srgbClr val="FFFFFF"/>
                </a:solidFill>
                <a:latin typeface="HK Grotesk Bold"/>
              </a:rPr>
              <a:t>사회 지수</a:t>
            </a:r>
            <a:endParaRPr lang="en-US" sz="4000" b="1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4673907-298C-9D35-D4C5-2FCB4B0F9299}"/>
              </a:ext>
            </a:extLst>
          </p:cNvPr>
          <p:cNvSpPr txBox="1"/>
          <p:nvPr/>
        </p:nvSpPr>
        <p:spPr>
          <a:xfrm>
            <a:off x="9546005" y="2393072"/>
            <a:ext cx="8284795" cy="542539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ko-KR" altLang="en-US" sz="2500" b="1" dirty="0">
                <a:solidFill>
                  <a:schemeClr val="bg1"/>
                </a:solidFill>
                <a:effectLst/>
                <a:latin typeface="+mn-ea"/>
              </a:rPr>
              <a:t>재보험 계약 리스크</a:t>
            </a:r>
            <a:endParaRPr lang="en-US" altLang="ko-KR" sz="2500" b="1" dirty="0">
              <a:solidFill>
                <a:schemeClr val="bg1"/>
              </a:solidFill>
              <a:latin typeface="+mn-ea"/>
            </a:endParaRPr>
          </a:p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300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   : </a:t>
            </a:r>
            <a:r>
              <a:rPr lang="ko-KR" altLang="en-US" sz="2300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원보험사의 재보험 계약 조건 불이행</a:t>
            </a:r>
            <a:endParaRPr lang="en-US" altLang="ko-KR" sz="2300" dirty="0">
              <a:solidFill>
                <a:schemeClr val="bg1"/>
              </a:solidFill>
              <a:effectLst/>
              <a:latin typeface="+mn-ea"/>
            </a:endParaRPr>
          </a:p>
          <a:p>
            <a:pPr marL="342900" indent="-3429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ko-KR" altLang="en-US" sz="2500" b="1" dirty="0">
                <a:solidFill>
                  <a:schemeClr val="bg1"/>
                </a:solidFill>
                <a:latin typeface="+mn-ea"/>
              </a:rPr>
              <a:t>재무 리스크</a:t>
            </a:r>
            <a:endParaRPr lang="en-US" altLang="ko-KR" sz="2500" b="1" dirty="0">
              <a:solidFill>
                <a:schemeClr val="bg1"/>
              </a:solidFill>
              <a:latin typeface="+mn-ea"/>
            </a:endParaRPr>
          </a:p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300" dirty="0">
                <a:solidFill>
                  <a:schemeClr val="bg1"/>
                </a:solidFill>
                <a:latin typeface="+mn-ea"/>
              </a:rPr>
              <a:t>   : </a:t>
            </a:r>
            <a:r>
              <a:rPr lang="ko-KR" altLang="en-US" sz="2300" dirty="0">
                <a:solidFill>
                  <a:schemeClr val="bg1"/>
                </a:solidFill>
                <a:latin typeface="+mn-ea"/>
              </a:rPr>
              <a:t>원보험사의 재무상태 불투명 리스크</a:t>
            </a:r>
            <a:endParaRPr lang="en-US" altLang="ko-KR" sz="2300" dirty="0">
              <a:solidFill>
                <a:schemeClr val="bg1"/>
              </a:solidFill>
              <a:latin typeface="+mn-ea"/>
            </a:endParaRPr>
          </a:p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300" dirty="0">
                <a:solidFill>
                  <a:schemeClr val="bg1"/>
                </a:solidFill>
                <a:latin typeface="+mn-ea"/>
              </a:rPr>
              <a:t>     </a:t>
            </a:r>
            <a:r>
              <a:rPr lang="ko-KR" altLang="en-US" sz="2300" dirty="0">
                <a:solidFill>
                  <a:schemeClr val="bg1"/>
                </a:solidFill>
                <a:latin typeface="+mn-ea"/>
              </a:rPr>
              <a:t>원보험사의 </a:t>
            </a:r>
            <a:r>
              <a:rPr lang="ko-KR" altLang="en-US" sz="2300" dirty="0" err="1">
                <a:solidFill>
                  <a:schemeClr val="bg1"/>
                </a:solidFill>
                <a:latin typeface="+mn-ea"/>
              </a:rPr>
              <a:t>손해율</a:t>
            </a:r>
            <a:r>
              <a:rPr lang="ko-KR" altLang="en-US" sz="2300" dirty="0">
                <a:solidFill>
                  <a:schemeClr val="bg1"/>
                </a:solidFill>
                <a:latin typeface="+mn-ea"/>
              </a:rPr>
              <a:t> 데이터를 신뢰하기 어려움</a:t>
            </a:r>
            <a:endParaRPr lang="en-US" altLang="ko-KR" sz="2300" dirty="0">
              <a:solidFill>
                <a:schemeClr val="bg1"/>
              </a:solidFill>
              <a:latin typeface="+mn-ea"/>
            </a:endParaRPr>
          </a:p>
          <a:p>
            <a:pPr marL="342900" indent="-3429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ko-KR" altLang="en-US" sz="2500" b="1" dirty="0">
                <a:solidFill>
                  <a:schemeClr val="bg1"/>
                </a:solidFill>
                <a:effectLst/>
                <a:latin typeface="+mn-ea"/>
              </a:rPr>
              <a:t>비용 증가</a:t>
            </a:r>
            <a:endParaRPr lang="en-US" altLang="ko-KR" sz="2500" b="1" dirty="0">
              <a:solidFill>
                <a:schemeClr val="bg1"/>
              </a:solidFill>
              <a:effectLst/>
              <a:latin typeface="+mn-ea"/>
            </a:endParaRPr>
          </a:p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300" dirty="0">
                <a:solidFill>
                  <a:schemeClr val="bg1"/>
                </a:solidFill>
                <a:effectLst/>
                <a:latin typeface="+mn-ea"/>
              </a:rPr>
              <a:t>    : </a:t>
            </a:r>
            <a:r>
              <a:rPr lang="ko-KR" altLang="en-US" sz="2300" dirty="0">
                <a:solidFill>
                  <a:schemeClr val="bg1"/>
                </a:solidFill>
                <a:effectLst/>
                <a:latin typeface="+mn-ea"/>
              </a:rPr>
              <a:t>부패 환경 하에 뇌물</a:t>
            </a:r>
            <a:r>
              <a:rPr lang="en-US" altLang="ko-KR" sz="2300" dirty="0">
                <a:solidFill>
                  <a:schemeClr val="bg1"/>
                </a:solidFill>
                <a:effectLst/>
                <a:latin typeface="+mn-ea"/>
              </a:rPr>
              <a:t>, </a:t>
            </a:r>
            <a:r>
              <a:rPr lang="ko-KR" altLang="en-US" sz="2300" dirty="0">
                <a:solidFill>
                  <a:schemeClr val="bg1"/>
                </a:solidFill>
                <a:effectLst/>
                <a:latin typeface="+mn-ea"/>
              </a:rPr>
              <a:t>기타 비용 지출이 필요함</a:t>
            </a:r>
            <a:endParaRPr lang="en-US" altLang="ko-KR" sz="2300" dirty="0">
              <a:solidFill>
                <a:schemeClr val="bg1"/>
              </a:solidFill>
              <a:latin typeface="+mn-ea"/>
            </a:endParaRPr>
          </a:p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300" dirty="0">
                <a:solidFill>
                  <a:schemeClr val="bg1"/>
                </a:solidFill>
                <a:effectLst/>
                <a:latin typeface="+mn-ea"/>
              </a:rPr>
              <a:t>      </a:t>
            </a:r>
            <a:r>
              <a:rPr lang="ko-KR" altLang="en-US" sz="2300" dirty="0">
                <a:solidFill>
                  <a:schemeClr val="bg1"/>
                </a:solidFill>
                <a:effectLst/>
                <a:latin typeface="+mn-ea"/>
              </a:rPr>
              <a:t>이는 </a:t>
            </a:r>
            <a:r>
              <a:rPr lang="ko-KR" altLang="en-US" sz="2300" b="1" dirty="0">
                <a:solidFill>
                  <a:schemeClr val="bg1"/>
                </a:solidFill>
                <a:effectLst/>
                <a:latin typeface="+mn-ea"/>
              </a:rPr>
              <a:t>재보험사의 비용 증가</a:t>
            </a:r>
            <a:r>
              <a:rPr lang="ko-KR" altLang="en-US" sz="2300" dirty="0">
                <a:solidFill>
                  <a:schemeClr val="bg1"/>
                </a:solidFill>
                <a:effectLst/>
                <a:latin typeface="+mn-ea"/>
              </a:rPr>
              <a:t>로 이어질 수 있음</a:t>
            </a:r>
            <a:endParaRPr lang="en-US" altLang="ko-KR" sz="2300" dirty="0">
              <a:solidFill>
                <a:schemeClr val="bg1"/>
              </a:solidFill>
              <a:effectLst/>
              <a:latin typeface="+mn-ea"/>
            </a:endParaRPr>
          </a:p>
          <a:p>
            <a:pPr marL="342900" indent="-3429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ko-KR" altLang="en-US" sz="2500" b="1" dirty="0">
                <a:solidFill>
                  <a:schemeClr val="bg1"/>
                </a:solidFill>
                <a:effectLst/>
                <a:latin typeface="+mn-ea"/>
              </a:rPr>
              <a:t>평판 리스크</a:t>
            </a:r>
            <a:endParaRPr lang="en-US" altLang="ko-KR" sz="2500" b="1" dirty="0">
              <a:solidFill>
                <a:schemeClr val="bg1"/>
              </a:solidFill>
              <a:effectLst/>
              <a:latin typeface="+mn-ea"/>
            </a:endParaRPr>
          </a:p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300" dirty="0">
                <a:solidFill>
                  <a:schemeClr val="bg1"/>
                </a:solidFill>
                <a:effectLst/>
                <a:latin typeface="+mn-ea"/>
              </a:rPr>
              <a:t>    : </a:t>
            </a:r>
            <a:r>
              <a:rPr lang="ko-KR" altLang="en-US" sz="2300" dirty="0">
                <a:solidFill>
                  <a:schemeClr val="bg1"/>
                </a:solidFill>
                <a:effectLst/>
                <a:latin typeface="+mn-ea"/>
              </a:rPr>
              <a:t>부패 시장의 원보험사와의 관계로 인한 글로벌 평판 손상</a:t>
            </a:r>
            <a:endParaRPr lang="ko-KR" altLang="ko-KR" sz="2300" dirty="0"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6" name="순서도: 추출 5">
            <a:extLst>
              <a:ext uri="{FF2B5EF4-FFF2-40B4-BE49-F238E27FC236}">
                <a16:creationId xmlns:a16="http://schemas.microsoft.com/office/drawing/2014/main" id="{FC380DEC-3370-658B-DB0E-CAAB9A524154}"/>
              </a:ext>
            </a:extLst>
          </p:cNvPr>
          <p:cNvSpPr/>
          <p:nvPr/>
        </p:nvSpPr>
        <p:spPr>
          <a:xfrm rot="5400000">
            <a:off x="8723878" y="5002291"/>
            <a:ext cx="318653" cy="282417"/>
          </a:xfrm>
          <a:prstGeom prst="flowChartExtra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B5D229-3FE5-4CC0-A250-2AA31D35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959" y="2755550"/>
            <a:ext cx="8686800" cy="9534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489C842-DD67-4DB9-A013-6FC78FED8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8559" y="3962490"/>
            <a:ext cx="8284795" cy="9807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51F1321-8160-4510-9541-45B14AFA42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9735" y="5196756"/>
            <a:ext cx="10674452" cy="8471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9803D80-BB2D-49A6-9E83-BD10E31DAB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5069" y="6286500"/>
            <a:ext cx="7603784" cy="81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45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6212</TotalTime>
  <Words>1885</Words>
  <Application>Microsoft Office PowerPoint</Application>
  <PresentationFormat>사용자 지정</PresentationFormat>
  <Paragraphs>591</Paragraphs>
  <Slides>22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Arial</vt:lpstr>
      <vt:lpstr>Calibri</vt:lpstr>
      <vt:lpstr>맑은 고딕</vt:lpstr>
      <vt:lpstr>HK Grotesk Medium</vt:lpstr>
      <vt:lpstr>HK Grotesk Bold</vt:lpstr>
      <vt:lpstr>Batang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상대 박</cp:lastModifiedBy>
  <cp:revision>77</cp:revision>
  <dcterms:created xsi:type="dcterms:W3CDTF">2006-08-16T00:00:00Z</dcterms:created>
  <dcterms:modified xsi:type="dcterms:W3CDTF">2024-07-15T22:39:54Z</dcterms:modified>
  <dc:identifier>DAD5YzVsbBE</dc:identifier>
</cp:coreProperties>
</file>